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UWelNet%20training%20tool\PostViennaTraining\StolbaWoodgush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Time</c:v>
                </c:pt>
              </c:strCache>
            </c:strRef>
          </c:tx>
          <c:dPt>
            <c:idx val="0"/>
            <c:bubble3D val="0"/>
            <c:explosion val="13"/>
            <c:extLst>
              <c:ext xmlns:c16="http://schemas.microsoft.com/office/drawing/2014/chart" uri="{C3380CC4-5D6E-409C-BE32-E72D297353CC}">
                <c16:uniqueId val="{00000000-CC4E-4B9C-8A10-647DA4C5C3F6}"/>
              </c:ext>
            </c:extLst>
          </c:dPt>
          <c:dLbls>
            <c:dLbl>
              <c:idx val="0"/>
              <c:layout>
                <c:manualLayout>
                  <c:x val="-0.11820417760280076"/>
                  <c:y val="0.16243364549845635"/>
                </c:manualLayout>
              </c:layout>
              <c:tx>
                <c:rich>
                  <a:bodyPr/>
                  <a:lstStyle/>
                  <a:p>
                    <a:r>
                      <a:rPr lang="en-US" dirty="0"/>
                      <a:t>inne
25%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CC4E-4B9C-8A10-647DA4C5C3F6}"/>
                </c:ext>
              </c:extLst>
            </c:dLbl>
            <c:dLbl>
              <c:idx val="1"/>
              <c:layout>
                <c:manualLayout>
                  <c:x val="-0.14199573490813674"/>
                  <c:y val="-0.13296867477364147"/>
                </c:manualLayout>
              </c:layout>
              <c:tx>
                <c:rich>
                  <a:bodyPr/>
                  <a:lstStyle/>
                  <a:p>
                    <a:r>
                      <a:rPr lang="en-US" dirty="0"/>
                      <a:t>rycie
21%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C4E-4B9C-8A10-647DA4C5C3F6}"/>
                </c:ext>
              </c:extLst>
            </c:dLbl>
            <c:dLbl>
              <c:idx val="2"/>
              <c:layout>
                <c:manualLayout>
                  <c:x val="0.12262773403324678"/>
                  <c:y val="-0.18482815387721749"/>
                </c:manualLayout>
              </c:layout>
              <c:tx>
                <c:rich>
                  <a:bodyPr/>
                  <a:lstStyle/>
                  <a:p>
                    <a:r>
                      <a:rPr lang="en-US" dirty="0"/>
                      <a:t>pasienie się
31%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CC4E-4B9C-8A10-647DA4C5C3F6}"/>
                </c:ext>
              </c:extLst>
            </c:dLbl>
            <c:dLbl>
              <c:idx val="3"/>
              <c:layout>
                <c:manualLayout>
                  <c:x val="0.15846730096238329"/>
                  <c:y val="0.21235397350479121"/>
                </c:manualLayout>
              </c:layout>
              <c:tx>
                <c:rich>
                  <a:bodyPr/>
                  <a:lstStyle/>
                  <a:p>
                    <a:r>
                      <a:rPr lang="en-US" dirty="0"/>
                      <a:t>szukanie/wąchanie  pożywienia 
23%</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C4E-4B9C-8A10-647DA4C5C3F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Other</c:v>
                </c:pt>
                <c:pt idx="1">
                  <c:v>Rooting</c:v>
                </c:pt>
                <c:pt idx="2">
                  <c:v>Grazing</c:v>
                </c:pt>
                <c:pt idx="3">
                  <c:v>Finding/nosing food objects</c:v>
                </c:pt>
              </c:strCache>
            </c:strRef>
          </c:cat>
          <c:val>
            <c:numRef>
              <c:f>Sheet1!$B$2:$B$5</c:f>
              <c:numCache>
                <c:formatCode>0%</c:formatCode>
                <c:ptCount val="4"/>
                <c:pt idx="0">
                  <c:v>0.25</c:v>
                </c:pt>
                <c:pt idx="1">
                  <c:v>0.21000000000000021</c:v>
                </c:pt>
                <c:pt idx="2">
                  <c:v>0.31000000000000238</c:v>
                </c:pt>
                <c:pt idx="3">
                  <c:v>0.23</c:v>
                </c:pt>
              </c:numCache>
            </c:numRef>
          </c:val>
          <c:extLst>
            <c:ext xmlns:c16="http://schemas.microsoft.com/office/drawing/2014/chart" uri="{C3380CC4-5D6E-409C-BE32-E72D297353CC}">
              <c16:uniqueId val="{00000004-CC4E-4B9C-8A10-647DA4C5C3F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0.38537</cdr:x>
      <cdr:y>0.07815</cdr:y>
    </cdr:to>
    <cdr:pic>
      <cdr:nvPicPr>
        <cdr:cNvPr id="2" name="chart">
          <a:extLst xmlns:a="http://schemas.openxmlformats.org/drawingml/2006/main">
            <a:ext uri="{FF2B5EF4-FFF2-40B4-BE49-F238E27FC236}">
              <a16:creationId xmlns:a16="http://schemas.microsoft.com/office/drawing/2014/main" id="{421770E0-4646-4AC2-9B26-5D81B57BC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61897" cy="21947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736A86F9-586F-4E26-95F7-A0952D58D70A}" type="datetimeFigureOut">
              <a:rPr lang="pl-PL" smtClean="0"/>
              <a:pPr/>
              <a:t>04.01.2024</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A069903D-1B74-4AF6-AA6C-CF23AB3BB335}"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4"/>
          </p:nvPr>
        </p:nvSpPr>
        <p:spPr/>
        <p:txBody>
          <a:bodyPr rtlCol="0"/>
          <a:lstStyle/>
          <a:p>
            <a:fld id="{736A86F9-586F-4E26-95F7-A0952D58D70A}" type="datetimeFigureOut">
              <a:rPr lang="pl-PL" smtClean="0"/>
              <a:pPr/>
              <a:t>04.01.2024</a:t>
            </a:fld>
            <a:endParaRPr lang="pl-PL"/>
          </a:p>
        </p:txBody>
      </p:sp>
      <p:sp>
        <p:nvSpPr>
          <p:cNvPr id="9" name="Symbol zastępczy numeru slajdu 8"/>
          <p:cNvSpPr>
            <a:spLocks noGrp="1"/>
          </p:cNvSpPr>
          <p:nvPr>
            <p:ph type="sldNum" sz="quarter" idx="15"/>
          </p:nvPr>
        </p:nvSpPr>
        <p:spPr/>
        <p:txBody>
          <a:bodyPr rtlCol="0"/>
          <a:lstStyle/>
          <a:p>
            <a:fld id="{A069903D-1B74-4AF6-AA6C-CF23AB3BB335}" type="slidenum">
              <a:rPr lang="pl-PL" smtClean="0"/>
              <a:pPr/>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736A86F9-586F-4E26-95F7-A0952D58D70A}" type="datetimeFigureOut">
              <a:rPr lang="pl-PL" smtClean="0"/>
              <a:pPr/>
              <a:t>04.01.2024</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A069903D-1B74-4AF6-AA6C-CF23AB3BB335}"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9903D-1B74-4AF6-AA6C-CF23AB3BB335}" type="slidenum">
              <a:rPr lang="pl-PL" smtClean="0"/>
              <a:pPr/>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9903D-1B74-4AF6-AA6C-CF23AB3BB335}" type="slidenum">
              <a:rPr lang="pl-PL" smtClean="0"/>
              <a:pPr/>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6" name="Symbol zastępczy daty 5"/>
          <p:cNvSpPr>
            <a:spLocks noGrp="1"/>
          </p:cNvSpPr>
          <p:nvPr>
            <p:ph type="dt" sz="half" idx="10"/>
          </p:nvPr>
        </p:nvSpPr>
        <p:spPr/>
        <p:txBody>
          <a:bodyPr rtlCol="0"/>
          <a:lstStyle/>
          <a:p>
            <a:fld id="{736A86F9-586F-4E26-95F7-A0952D58D70A}" type="datetimeFigureOut">
              <a:rPr lang="pl-PL" smtClean="0"/>
              <a:pPr/>
              <a:t>04.01.2024</a:t>
            </a:fld>
            <a:endParaRPr lang="pl-PL"/>
          </a:p>
        </p:txBody>
      </p:sp>
      <p:sp>
        <p:nvSpPr>
          <p:cNvPr id="7" name="Symbol zastępczy numeru slajdu 6"/>
          <p:cNvSpPr>
            <a:spLocks noGrp="1"/>
          </p:cNvSpPr>
          <p:nvPr>
            <p:ph type="sldNum" sz="quarter" idx="11"/>
          </p:nvPr>
        </p:nvSpPr>
        <p:spPr/>
        <p:txBody>
          <a:bodyPr rtlCol="0"/>
          <a:lstStyle/>
          <a:p>
            <a:fld id="{A069903D-1B74-4AF6-AA6C-CF23AB3BB335}" type="slidenum">
              <a:rPr lang="pl-PL" smtClean="0"/>
              <a:pPr/>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Łącznik prost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1" name="Symbol zastępczy daty 20"/>
          <p:cNvSpPr>
            <a:spLocks noGrp="1"/>
          </p:cNvSpPr>
          <p:nvPr>
            <p:ph type="dt" sz="half" idx="14"/>
          </p:nvPr>
        </p:nvSpPr>
        <p:spPr/>
        <p:txBody>
          <a:bodyPr rtlCol="0"/>
          <a:lstStyle/>
          <a:p>
            <a:fld id="{736A86F9-586F-4E26-95F7-A0952D58D70A}" type="datetimeFigureOut">
              <a:rPr lang="pl-PL" smtClean="0"/>
              <a:pPr/>
              <a:t>04.01.2024</a:t>
            </a:fld>
            <a:endParaRPr lang="pl-PL"/>
          </a:p>
        </p:txBody>
      </p:sp>
      <p:sp>
        <p:nvSpPr>
          <p:cNvPr id="22" name="Symbol zastępczy numeru slajdu 21"/>
          <p:cNvSpPr>
            <a:spLocks noGrp="1"/>
          </p:cNvSpPr>
          <p:nvPr>
            <p:ph type="sldNum" sz="quarter" idx="15"/>
          </p:nvPr>
        </p:nvSpPr>
        <p:spPr/>
        <p:txBody>
          <a:bodyPr rtlCol="0"/>
          <a:lstStyle/>
          <a:p>
            <a:fld id="{A069903D-1B74-4AF6-AA6C-CF23AB3BB335}" type="slidenum">
              <a:rPr lang="pl-PL" smtClean="0"/>
              <a:pPr/>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10" name="Łącznik prost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736A86F9-586F-4E26-95F7-A0952D58D70A}" type="datetimeFigureOut">
              <a:rPr lang="pl-PL" smtClean="0"/>
              <a:pPr/>
              <a:t>04.01.2024</a:t>
            </a:fld>
            <a:endParaRPr lang="pl-PL"/>
          </a:p>
        </p:txBody>
      </p:sp>
      <p:sp>
        <p:nvSpPr>
          <p:cNvPr id="18" name="Symbol zastępczy numeru slajdu 17"/>
          <p:cNvSpPr>
            <a:spLocks noGrp="1"/>
          </p:cNvSpPr>
          <p:nvPr>
            <p:ph type="sldNum" sz="quarter" idx="11"/>
          </p:nvPr>
        </p:nvSpPr>
        <p:spPr/>
        <p:txBody>
          <a:bodyPr rtlCol="0"/>
          <a:lstStyle/>
          <a:p>
            <a:fld id="{A069903D-1B74-4AF6-AA6C-CF23AB3BB335}" type="slidenum">
              <a:rPr lang="pl-PL" smtClean="0"/>
              <a:pPr/>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A86F9-586F-4E26-95F7-A0952D58D70A}" type="datetimeFigureOut">
              <a:rPr lang="pl-PL" smtClean="0"/>
              <a:pPr/>
              <a:t>04.01.2024</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069903D-1B74-4AF6-AA6C-CF23AB3BB33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dirty="0"/>
              <a:t>Wzbogacanie środowiska w utrzymaniu świń oraz problem obcinania ogonów </a:t>
            </a:r>
          </a:p>
        </p:txBody>
      </p:sp>
      <p:sp>
        <p:nvSpPr>
          <p:cNvPr id="3" name="Podtytuł 2"/>
          <p:cNvSpPr>
            <a:spLocks noGrp="1"/>
          </p:cNvSpPr>
          <p:nvPr>
            <p:ph type="subTitle" idx="1"/>
          </p:nvPr>
        </p:nvSpPr>
        <p:spPr/>
        <p:txBody>
          <a:bodyPr>
            <a:normAutofit/>
          </a:bodyPr>
          <a:lstStyle/>
          <a:p>
            <a:r>
              <a:rPr lang="pl-PL" sz="1200" dirty="0"/>
              <a:t>NA PODSTAWIE MATERIAŁÓW BTSF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20688"/>
            <a:ext cx="8280920" cy="3672408"/>
          </a:xfrm>
        </p:spPr>
        <p:txBody>
          <a:bodyPr>
            <a:normAutofit fontScale="92500" lnSpcReduction="20000"/>
          </a:bodyPr>
          <a:lstStyle/>
          <a:p>
            <a:pPr>
              <a:buNone/>
            </a:pPr>
            <a:r>
              <a:rPr lang="pl-PL" sz="2000" dirty="0"/>
              <a:t>Przedmioty lub zabawki, takie jak plastikowe rury i łańcuchy, nie</a:t>
            </a:r>
          </a:p>
          <a:p>
            <a:pPr>
              <a:buNone/>
            </a:pPr>
            <a:r>
              <a:rPr lang="pl-PL" sz="2000" dirty="0"/>
              <a:t>posiadają wszystkich istotnych właściwości, które przyciągają uwagę</a:t>
            </a:r>
          </a:p>
          <a:p>
            <a:pPr>
              <a:buNone/>
            </a:pPr>
            <a:r>
              <a:rPr lang="pl-PL" sz="2000" dirty="0"/>
              <a:t>świń.</a:t>
            </a:r>
          </a:p>
          <a:p>
            <a:pPr>
              <a:buNone/>
            </a:pPr>
            <a:r>
              <a:rPr lang="pl-PL" sz="2000" dirty="0"/>
              <a:t>Np. rury z tworzyw sztucznych nie są jadalne oraz są trudne</a:t>
            </a:r>
          </a:p>
          <a:p>
            <a:pPr>
              <a:buNone/>
            </a:pPr>
            <a:r>
              <a:rPr lang="pl-PL" sz="2000" dirty="0"/>
              <a:t>do zniszczenia i chociaż mogą być utrzymywane w czystości  poprzez</a:t>
            </a:r>
          </a:p>
          <a:p>
            <a:pPr>
              <a:buNone/>
            </a:pPr>
            <a:r>
              <a:rPr lang="pl-PL" sz="2000" dirty="0"/>
              <a:t>zawieszenie ich na pewnej wysokości, szybko tracą swoją </a:t>
            </a:r>
          </a:p>
          <a:p>
            <a:pPr>
              <a:buNone/>
            </a:pPr>
            <a:r>
              <a:rPr lang="pl-PL" sz="2000" dirty="0"/>
              <a:t>„nowość”, i tym samym zainteresowanie świń. </a:t>
            </a:r>
          </a:p>
          <a:p>
            <a:pPr>
              <a:buNone/>
            </a:pPr>
            <a:endParaRPr lang="pl-PL" sz="2000" dirty="0"/>
          </a:p>
          <a:p>
            <a:pPr>
              <a:buNone/>
            </a:pPr>
            <a:r>
              <a:rPr lang="pl-PL" sz="2000" dirty="0"/>
              <a:t>Zwiększenie liczby tego typu „zabawek” nie </a:t>
            </a:r>
          </a:p>
          <a:p>
            <a:pPr>
              <a:buNone/>
            </a:pPr>
            <a:r>
              <a:rPr lang="pl-PL" sz="2000" dirty="0"/>
              <a:t>wpływa na zwiększenie  zachowań </a:t>
            </a:r>
          </a:p>
          <a:p>
            <a:pPr>
              <a:buNone/>
            </a:pPr>
            <a:r>
              <a:rPr lang="pl-PL" sz="2000" dirty="0"/>
              <a:t>eksploracyjnych</a:t>
            </a:r>
            <a:br>
              <a:rPr lang="pl-PL" sz="2000" dirty="0"/>
            </a:br>
            <a:endParaRPr lang="pl-PL" sz="2000" dirty="0"/>
          </a:p>
        </p:txBody>
      </p:sp>
      <p:pic>
        <p:nvPicPr>
          <p:cNvPr id="4" name="Picture 2" descr="O:\EU WelNet\powerpoint photos\11.chew suspended plastic pipe.jpg"/>
          <p:cNvPicPr>
            <a:picLocks noChangeAspect="1" noChangeArrowheads="1"/>
          </p:cNvPicPr>
          <p:nvPr/>
        </p:nvPicPr>
        <p:blipFill>
          <a:blip r:embed="rId2" cstate="print"/>
          <a:srcRect/>
          <a:stretch>
            <a:fillRect/>
          </a:stretch>
        </p:blipFill>
        <p:spPr bwMode="auto">
          <a:xfrm>
            <a:off x="5621504" y="3604195"/>
            <a:ext cx="3522496" cy="3253805"/>
          </a:xfrm>
          <a:prstGeom prst="rect">
            <a:avLst/>
          </a:prstGeom>
          <a:noFill/>
          <a:ln w="9525">
            <a:noFill/>
            <a:miter lim="800000"/>
            <a:headEnd/>
            <a:tailEnd/>
          </a:ln>
        </p:spPr>
      </p:pic>
      <p:graphicFrame>
        <p:nvGraphicFramePr>
          <p:cNvPr id="5" name="Group 41"/>
          <p:cNvGraphicFramePr>
            <a:graphicFrameLocks/>
          </p:cNvGraphicFramePr>
          <p:nvPr/>
        </p:nvGraphicFramePr>
        <p:xfrm>
          <a:off x="179513" y="4005296"/>
          <a:ext cx="5256584" cy="2160239"/>
        </p:xfrm>
        <a:graphic>
          <a:graphicData uri="http://schemas.openxmlformats.org/drawingml/2006/table">
            <a:tbl>
              <a:tblPr/>
              <a:tblGrid>
                <a:gridCol w="122413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tblGrid>
              <a:tr h="75106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Podłoga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Materiał manipulacyjny</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Czas spędzany na zachowania eksploracyjnych</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81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Lita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Słoma (ściółka)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1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Rusztowa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Zawieszone plastikowe rurki</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Prostokąt 5"/>
          <p:cNvSpPr/>
          <p:nvPr/>
        </p:nvSpPr>
        <p:spPr>
          <a:xfrm>
            <a:off x="3444127" y="6309320"/>
            <a:ext cx="2255746" cy="307777"/>
          </a:xfrm>
          <a:prstGeom prst="rect">
            <a:avLst/>
          </a:prstGeom>
        </p:spPr>
        <p:txBody>
          <a:bodyPr wrap="square">
            <a:spAutoFit/>
          </a:bodyPr>
          <a:lstStyle/>
          <a:p>
            <a:r>
              <a:rPr lang="da-DK" sz="1400" dirty="0">
                <a:latin typeface="Lucida Sans" pitchFamily="34" charset="0"/>
                <a:ea typeface="ＭＳ Ｐゴシック" pitchFamily="34" charset="-128"/>
              </a:rPr>
              <a:t>Scott et al. (2007) </a:t>
            </a:r>
            <a:endParaRPr lang="pl-PL"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3528" y="499682"/>
            <a:ext cx="806489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jest uważana za dobry materiał </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wzbogaceniowy</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Czysta i sucha słoma, która jest regularnie uzupełniana, posiada wszystkie właściwości, które są atrakcyjne dla świń, jest jadalna, nadaje się do żucia, pozwala na rycie i jest zniszczalne.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stymuluje zachowanie eksploracyjne. Badania wykazują, że </a:t>
            </a:r>
            <a:r>
              <a:rPr kumimoji="0" lang="pl-PL" sz="2000" b="0" i="0" u="none" strike="noStrike" cap="none" normalizeH="0" baseline="0" dirty="0">
                <a:ln>
                  <a:noFill/>
                </a:ln>
                <a:solidFill>
                  <a:srgbClr val="222222"/>
                </a:solidFill>
                <a:effectLst/>
                <a:latin typeface="+mj-lt"/>
                <a:ea typeface="Times New Roman" pitchFamily="18" charset="0"/>
                <a:cs typeface="Cambria Math" pitchFamily="18" charset="0"/>
              </a:rPr>
              <a:t>​​</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zachowanie eksploracyjne wzrasta, gdy dostępna jest większa ilość słomy.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Studnitz</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et al. 2007)</a:t>
            </a:r>
            <a:endParaRPr kumimoji="0" lang="pl-PL" sz="2000" b="0" i="0" u="none" strike="noStrike" cap="none" normalizeH="0" baseline="0" dirty="0">
              <a:ln>
                <a:noFill/>
              </a:ln>
              <a:solidFill>
                <a:schemeClr val="tx1"/>
              </a:solidFill>
              <a:effectLst/>
              <a:latin typeface="+mj-lt"/>
            </a:endParaRPr>
          </a:p>
        </p:txBody>
      </p:sp>
      <p:pic>
        <p:nvPicPr>
          <p:cNvPr id="3" name="Picture 9"/>
          <p:cNvPicPr>
            <a:picLocks noChangeAspect="1" noChangeArrowheads="1"/>
          </p:cNvPicPr>
          <p:nvPr/>
        </p:nvPicPr>
        <p:blipFill>
          <a:blip r:embed="rId2" cstate="print"/>
          <a:srcRect/>
          <a:stretch>
            <a:fillRect/>
          </a:stretch>
        </p:blipFill>
        <p:spPr bwMode="auto">
          <a:xfrm>
            <a:off x="107504" y="3356992"/>
            <a:ext cx="4105275" cy="3390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179512" y="764704"/>
            <a:ext cx="8244408" cy="4873625"/>
          </a:xfrm>
        </p:spPr>
        <p:txBody>
          <a:bodyPr>
            <a:normAutofit fontScale="92500"/>
          </a:bodyPr>
          <a:lstStyle/>
          <a:p>
            <a:pPr>
              <a:buNone/>
            </a:pPr>
            <a:r>
              <a:rPr lang="pl-PL" dirty="0"/>
              <a:t>   Chociaż czysta i obfita ściółka ze słomy jest uważana za dobry sposób wzbogacenia środowiska dla świń, nie nadaje się do zastosowania we wszystkich systemach utrzymania lub w każdym klimacie. </a:t>
            </a:r>
            <a:br>
              <a:rPr lang="pl-PL" dirty="0"/>
            </a:br>
            <a:br>
              <a:rPr lang="pl-PL" dirty="0"/>
            </a:br>
            <a:r>
              <a:rPr lang="pl-PL" dirty="0"/>
              <a:t>W takim przypadku, można zastosować inne materiały, o których mowa w przepisach (na przykład, kompost grzybowy, trociny lub torf). </a:t>
            </a:r>
            <a:br>
              <a:rPr lang="pl-PL" dirty="0"/>
            </a:br>
            <a:br>
              <a:rPr lang="pl-PL" dirty="0"/>
            </a:br>
            <a:r>
              <a:rPr lang="pl-PL" dirty="0"/>
              <a:t>Inne materiały nie wymienione w przepisach, mogą również być właściwe, pod warunkiem, że spełniają wymogi prawne i pozwalają na "właściwego dochodzenia i nie stanowią zagrożenia zdrowia  zwierząt (np. łupiny orzechów, </a:t>
            </a:r>
            <a:r>
              <a:rPr lang="pl-PL" dirty="0" err="1"/>
              <a:t>miskant</a:t>
            </a:r>
            <a:r>
              <a:rPr lang="pl-PL" dirty="0"/>
              <a:t>, rozdrobnione drewno lub kolby kukurydzy).</a:t>
            </a:r>
          </a:p>
          <a:p>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836712"/>
            <a:ext cx="7920880" cy="1754326"/>
          </a:xfrm>
          <a:prstGeom prst="rect">
            <a:avLst/>
          </a:prstGeom>
        </p:spPr>
        <p:txBody>
          <a:bodyPr wrap="square">
            <a:spAutoFit/>
          </a:bodyPr>
          <a:lstStyle/>
          <a:p>
            <a:pPr>
              <a:lnSpc>
                <a:spcPct val="90000"/>
              </a:lnSpc>
              <a:buFont typeface="Arial" charset="0"/>
              <a:buNone/>
            </a:pPr>
            <a:r>
              <a:rPr lang="en-GB" sz="2000" i="1" dirty="0">
                <a:latin typeface="Lucida Sans" pitchFamily="34" charset="0"/>
                <a:ea typeface="ＭＳ Ｐゴシック" pitchFamily="34" charset="-128"/>
              </a:rPr>
              <a:t>“</a:t>
            </a:r>
            <a:r>
              <a:rPr lang="pl-PL" sz="2000" i="1" dirty="0">
                <a:latin typeface="Lucida Sans" pitchFamily="34" charset="0"/>
                <a:ea typeface="ＭＳ Ｐゴシック" pitchFamily="34" charset="-128"/>
              </a:rPr>
              <a:t>Chociaż niepoddające się niszczeniu przedmioty takie łańcuchy czy opony nie są wystarczające do zaspokojenia potrzeb manipulacyjnych świń, mogą być stosowane dodatkowo przy zapewnieniu zniszczalnych i pozwalających na rycie materiałów, ale nie mogą ich zastępować.</a:t>
            </a:r>
            <a:r>
              <a:rPr lang="en-GB" sz="2000" i="1" dirty="0">
                <a:latin typeface="Lucida Sans" pitchFamily="34" charset="0"/>
                <a:ea typeface="ＭＳ Ｐゴシック" pitchFamily="34" charset="-128"/>
              </a:rPr>
              <a:t>”</a:t>
            </a:r>
            <a:r>
              <a:rPr lang="en-GB" sz="2000" dirty="0">
                <a:latin typeface="Lucida Sans" pitchFamily="34" charset="0"/>
                <a:ea typeface="ＭＳ Ｐゴシック" pitchFamily="34" charset="-128"/>
              </a:rPr>
              <a:t> </a:t>
            </a:r>
            <a:endParaRPr lang="pl-PL" sz="2000" dirty="0">
              <a:latin typeface="Lucida Sans" pitchFamily="34" charset="0"/>
              <a:ea typeface="ＭＳ Ｐゴシック" pitchFamily="34" charset="-128"/>
            </a:endParaRPr>
          </a:p>
          <a:p>
            <a:pPr>
              <a:lnSpc>
                <a:spcPct val="90000"/>
              </a:lnSpc>
              <a:buFont typeface="Arial" charset="0"/>
              <a:buNone/>
            </a:pPr>
            <a:r>
              <a:rPr lang="en-GB" sz="2000" dirty="0">
                <a:latin typeface="Lucida Sans" pitchFamily="34" charset="0"/>
                <a:ea typeface="ＭＳ Ｐゴシック" pitchFamily="34" charset="-128"/>
              </a:rPr>
              <a:t>(EFSA, 2007a)</a:t>
            </a:r>
            <a:endParaRPr lang="en-GB" sz="2000" i="1" dirty="0">
              <a:latin typeface="Lucida Sans" pitchFamily="34" charset="0"/>
              <a:ea typeface="ＭＳ Ｐゴシック" pitchFamily="34" charset="-128"/>
            </a:endParaRPr>
          </a:p>
        </p:txBody>
      </p:sp>
      <p:sp>
        <p:nvSpPr>
          <p:cNvPr id="3" name="Prostokąt 2"/>
          <p:cNvSpPr/>
          <p:nvPr/>
        </p:nvSpPr>
        <p:spPr>
          <a:xfrm>
            <a:off x="3635896" y="2780928"/>
            <a:ext cx="4968552" cy="1754326"/>
          </a:xfrm>
          <a:prstGeom prst="rect">
            <a:avLst/>
          </a:prstGeom>
        </p:spPr>
        <p:txBody>
          <a:bodyPr wrap="square">
            <a:spAutoFit/>
          </a:bodyPr>
          <a:lstStyle/>
          <a:p>
            <a:pPr>
              <a:buFont typeface="Arial" charset="0"/>
              <a:buNone/>
            </a:pPr>
            <a:r>
              <a:rPr lang="pl-PL" dirty="0">
                <a:ea typeface="ＭＳ Ｐゴシック" pitchFamily="34" charset="-128"/>
              </a:rPr>
              <a:t>Niektóre sposoby wzbogacania środowiska są lepsze od innych, jednakże połączenie różnego typu wzbogacenia, w tym ściółki,  sprzyja wzrostowi zachowań eksploracyjnych i manipulacyjnych.</a:t>
            </a:r>
            <a:endParaRPr lang="en-GB" dirty="0">
              <a:ea typeface="ＭＳ Ｐゴシック" pitchFamily="34" charset="-128"/>
            </a:endParaRPr>
          </a:p>
          <a:p>
            <a:pPr algn="r">
              <a:buNone/>
            </a:pPr>
            <a:r>
              <a:rPr lang="da-DK" dirty="0">
                <a:ea typeface="ＭＳ Ｐゴシック" pitchFamily="34" charset="-128"/>
              </a:rPr>
              <a:t>(Bracke et al., 2006)</a:t>
            </a:r>
          </a:p>
        </p:txBody>
      </p:sp>
      <p:pic>
        <p:nvPicPr>
          <p:cNvPr id="4" name="Picture 2"/>
          <p:cNvPicPr>
            <a:picLocks noChangeAspect="1" noChangeArrowheads="1"/>
          </p:cNvPicPr>
          <p:nvPr/>
        </p:nvPicPr>
        <p:blipFill>
          <a:blip r:embed="rId2" cstate="print"/>
          <a:srcRect/>
          <a:stretch>
            <a:fillRect/>
          </a:stretch>
        </p:blipFill>
        <p:spPr bwMode="auto">
          <a:xfrm>
            <a:off x="107504" y="2971800"/>
            <a:ext cx="2860675" cy="3886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7544" y="765175"/>
            <a:ext cx="7992888" cy="5360988"/>
          </a:xfrm>
        </p:spPr>
        <p:txBody>
          <a:bodyPr/>
          <a:lstStyle/>
          <a:p>
            <a:pPr marL="0" lvl="0" indent="0" fontAlgn="t">
              <a:spcBef>
                <a:spcPct val="0"/>
              </a:spcBef>
              <a:spcAft>
                <a:spcPct val="0"/>
              </a:spcAft>
              <a:buNone/>
            </a:pPr>
            <a:r>
              <a:rPr lang="pl-PL" sz="2000" dirty="0">
                <a:solidFill>
                  <a:srgbClr val="222222"/>
                </a:solidFill>
                <a:latin typeface="+mj-lt"/>
                <a:ea typeface="Times New Roman" pitchFamily="18" charset="0"/>
                <a:cs typeface="Arial" pitchFamily="34" charset="0"/>
              </a:rPr>
              <a:t>Jeśli nie jest możliwe zastosowanie ściółki np. w systemach rusztowych, materiał </a:t>
            </a:r>
            <a:r>
              <a:rPr lang="pl-PL" sz="2000" dirty="0" err="1">
                <a:solidFill>
                  <a:srgbClr val="222222"/>
                </a:solidFill>
                <a:latin typeface="+mj-lt"/>
                <a:ea typeface="Times New Roman" pitchFamily="18" charset="0"/>
                <a:cs typeface="Arial" pitchFamily="34" charset="0"/>
              </a:rPr>
              <a:t>wzbogaceniowy</a:t>
            </a:r>
            <a:r>
              <a:rPr lang="pl-PL" sz="2000" dirty="0">
                <a:solidFill>
                  <a:srgbClr val="222222"/>
                </a:solidFill>
                <a:latin typeface="+mj-lt"/>
                <a:ea typeface="Times New Roman" pitchFamily="18" charset="0"/>
                <a:cs typeface="Arial" pitchFamily="34" charset="0"/>
              </a:rPr>
              <a:t> może być podawany w podajnikach.  </a:t>
            </a:r>
            <a:endParaRPr lang="pl-PL" sz="2000" dirty="0">
              <a:latin typeface="+mj-lt"/>
            </a:endParaRPr>
          </a:p>
          <a:p>
            <a:pPr marL="0" lvl="0" indent="0" eaLnBrk="0" fontAlgn="t" hangingPunct="0">
              <a:spcBef>
                <a:spcPct val="0"/>
              </a:spcBef>
              <a:spcAft>
                <a:spcPct val="0"/>
              </a:spcAft>
              <a:buNone/>
            </a:pPr>
            <a:r>
              <a:rPr lang="pl-PL" sz="2000" dirty="0">
                <a:solidFill>
                  <a:srgbClr val="222222"/>
                </a:solidFill>
                <a:latin typeface="+mj-lt"/>
                <a:ea typeface="Times New Roman" pitchFamily="18" charset="0"/>
                <a:cs typeface="Arial" pitchFamily="34" charset="0"/>
              </a:rPr>
              <a:t>Uwaga: Inne materiały, takie jak siano, </a:t>
            </a:r>
            <a:r>
              <a:rPr lang="pl-PL" sz="2000" dirty="0" err="1">
                <a:solidFill>
                  <a:srgbClr val="222222"/>
                </a:solidFill>
                <a:latin typeface="+mj-lt"/>
                <a:ea typeface="Times New Roman" pitchFamily="18" charset="0"/>
                <a:cs typeface="Arial" pitchFamily="34" charset="0"/>
              </a:rPr>
              <a:t>alfalfa</a:t>
            </a:r>
            <a:r>
              <a:rPr lang="pl-PL" sz="2000" dirty="0">
                <a:solidFill>
                  <a:srgbClr val="222222"/>
                </a:solidFill>
                <a:latin typeface="+mj-lt"/>
                <a:ea typeface="Times New Roman" pitchFamily="18" charset="0"/>
                <a:cs typeface="Arial" pitchFamily="34" charset="0"/>
              </a:rPr>
              <a:t> lub kiszonki mogą być dobrą alternatywą dla słomy.</a:t>
            </a:r>
            <a:endParaRPr lang="pl-PL" sz="2000" dirty="0">
              <a:latin typeface="+mj-lt"/>
            </a:endParaRPr>
          </a:p>
          <a:p>
            <a:endParaRPr lang="pl-PL" dirty="0"/>
          </a:p>
          <a:p>
            <a:endParaRPr lang="pl-PL" dirty="0"/>
          </a:p>
          <a:p>
            <a:endParaRPr lang="pl-PL" dirty="0"/>
          </a:p>
          <a:p>
            <a:endParaRPr lang="pl-PL" dirty="0"/>
          </a:p>
          <a:p>
            <a:endParaRPr lang="pl-PL" dirty="0"/>
          </a:p>
          <a:p>
            <a:endParaRPr lang="pl-PL" dirty="0"/>
          </a:p>
          <a:p>
            <a:endParaRPr lang="pl-PL" sz="2000" dirty="0"/>
          </a:p>
        </p:txBody>
      </p:sp>
      <p:pic>
        <p:nvPicPr>
          <p:cNvPr id="4" name="Picture 2" descr="O:\EU WelNet\powerpoint photos\15.straw dispenser.jpg"/>
          <p:cNvPicPr>
            <a:picLocks noChangeAspect="1" noChangeArrowheads="1"/>
          </p:cNvPicPr>
          <p:nvPr/>
        </p:nvPicPr>
        <p:blipFill>
          <a:blip r:embed="rId2" cstate="print"/>
          <a:srcRect/>
          <a:stretch>
            <a:fillRect/>
          </a:stretch>
        </p:blipFill>
        <p:spPr bwMode="auto">
          <a:xfrm>
            <a:off x="251520" y="2636912"/>
            <a:ext cx="2527300" cy="2952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843808" y="2636912"/>
            <a:ext cx="3024336" cy="295669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012160" y="2564904"/>
            <a:ext cx="2526515" cy="318109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39422" cy="5505475"/>
          </a:xfrm>
        </p:spPr>
        <p:txBody>
          <a:bodyPr>
            <a:normAutofit/>
          </a:bodyPr>
          <a:lstStyle/>
          <a:p>
            <a:pPr>
              <a:buNone/>
            </a:pPr>
            <a:r>
              <a:rPr lang="pl-PL" sz="2000" dirty="0"/>
              <a:t>Materiał taki jak słoma może stwarzać problemy w przypadku,</a:t>
            </a:r>
          </a:p>
          <a:p>
            <a:pPr>
              <a:buNone/>
            </a:pPr>
            <a:r>
              <a:rPr lang="pl-PL" sz="2000" dirty="0"/>
              <a:t>gdy dostaje się do systemu odprowadzającego zanieczyszczenia ale</a:t>
            </a:r>
          </a:p>
          <a:p>
            <a:pPr>
              <a:buNone/>
            </a:pPr>
            <a:r>
              <a:rPr lang="pl-PL" sz="2000" dirty="0"/>
              <a:t>można tego uniknąć stosując odpowiednie sposoby podawania</a:t>
            </a:r>
          </a:p>
          <a:p>
            <a:pPr>
              <a:buNone/>
            </a:pPr>
            <a:r>
              <a:rPr lang="pl-PL" sz="2000" dirty="0"/>
              <a:t>słomy</a:t>
            </a:r>
            <a:r>
              <a:rPr lang="en-GB" sz="2000" dirty="0">
                <a:latin typeface="+mj-lt"/>
                <a:ea typeface="ＭＳ Ｐゴシック" pitchFamily="34" charset="-128"/>
              </a:rPr>
              <a:t>.</a:t>
            </a:r>
          </a:p>
          <a:p>
            <a:r>
              <a:rPr lang="pl-PL" sz="2000" dirty="0">
                <a:latin typeface="+mj-lt"/>
                <a:ea typeface="ＭＳ Ｐゴシック" pitchFamily="34" charset="-128"/>
              </a:rPr>
              <a:t>Wąskie szczeliny pomiędzy szczeblami podajnika zapobiegają wypadaniu zbyt dużej ilości słomy;</a:t>
            </a:r>
          </a:p>
          <a:p>
            <a:r>
              <a:rPr lang="pl-PL" sz="2000" dirty="0"/>
              <a:t>Zapewnienie materiału </a:t>
            </a:r>
            <a:r>
              <a:rPr lang="pl-PL" sz="2000" dirty="0" err="1"/>
              <a:t>wzbogaceniowego</a:t>
            </a:r>
            <a:r>
              <a:rPr lang="pl-PL" sz="2000" dirty="0"/>
              <a:t> w ilości, która powinna być zużyta w ciągu jednego dnia sprawia, że ​​pozostaje on interesujący dla zwierząt  i jest zużywany  w całości;</a:t>
            </a:r>
          </a:p>
          <a:p>
            <a:r>
              <a:rPr lang="pl-PL" sz="2000" dirty="0">
                <a:latin typeface="+mj-lt"/>
              </a:rPr>
              <a:t>Stosowanie słomy ciętej na kawałki, pomimo </a:t>
            </a:r>
          </a:p>
          <a:p>
            <a:pPr>
              <a:buNone/>
            </a:pPr>
            <a:r>
              <a:rPr lang="pl-PL" sz="2000" dirty="0">
                <a:latin typeface="+mj-lt"/>
              </a:rPr>
              <a:t>      iż taka słoma jest mniej interesująca dla świń;</a:t>
            </a:r>
          </a:p>
          <a:p>
            <a:r>
              <a:rPr lang="pl-PL" sz="2000" dirty="0">
                <a:latin typeface="+mj-lt"/>
              </a:rPr>
              <a:t>Umieszczanie podajników nad korytami </a:t>
            </a:r>
          </a:p>
          <a:p>
            <a:pPr>
              <a:buNone/>
            </a:pPr>
            <a:r>
              <a:rPr lang="pl-PL" sz="2000" dirty="0">
                <a:latin typeface="+mj-lt"/>
              </a:rPr>
              <a:t>     lub czystymi matami.</a:t>
            </a:r>
          </a:p>
        </p:txBody>
      </p:sp>
      <p:pic>
        <p:nvPicPr>
          <p:cNvPr id="4" name="Picture 3"/>
          <p:cNvPicPr>
            <a:picLocks noChangeAspect="1" noChangeArrowheads="1"/>
          </p:cNvPicPr>
          <p:nvPr/>
        </p:nvPicPr>
        <p:blipFill>
          <a:blip r:embed="rId2" cstate="print"/>
          <a:srcRect/>
          <a:stretch>
            <a:fillRect/>
          </a:stretch>
        </p:blipFill>
        <p:spPr bwMode="auto">
          <a:xfrm>
            <a:off x="6309046" y="4149080"/>
            <a:ext cx="2834954" cy="270892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7992888" cy="5925145"/>
          </a:xfrm>
        </p:spPr>
        <p:txBody>
          <a:bodyPr>
            <a:normAutofit/>
          </a:bodyPr>
          <a:lstStyle/>
          <a:p>
            <a:pPr>
              <a:buNone/>
            </a:pPr>
            <a:r>
              <a:rPr lang="en-GB" sz="2000" i="1" dirty="0">
                <a:solidFill>
                  <a:srgbClr val="091543"/>
                </a:solidFill>
              </a:rPr>
              <a:t>“ …</a:t>
            </a:r>
            <a:r>
              <a:rPr lang="pl-PL" sz="2400" i="1" dirty="0">
                <a:solidFill>
                  <a:srgbClr val="091543"/>
                </a:solidFill>
              </a:rPr>
              <a:t>świnie muszą mieć stały dostęp do wystarczającej ilości materiału.</a:t>
            </a:r>
            <a:r>
              <a:rPr lang="en-GB" sz="2400" i="1" dirty="0">
                <a:solidFill>
                  <a:srgbClr val="091543"/>
                </a:solidFill>
              </a:rPr>
              <a:t>”</a:t>
            </a:r>
            <a:r>
              <a:rPr lang="pl-PL" sz="2400" dirty="0">
                <a:solidFill>
                  <a:srgbClr val="091543"/>
                </a:solidFill>
              </a:rPr>
              <a:t> </a:t>
            </a:r>
            <a:r>
              <a:rPr lang="pl-PL" sz="1600" dirty="0">
                <a:solidFill>
                  <a:srgbClr val="091543"/>
                </a:solidFill>
              </a:rPr>
              <a:t>Dyrektywa Rady </a:t>
            </a:r>
            <a:r>
              <a:rPr lang="en-GB" sz="1600" dirty="0">
                <a:solidFill>
                  <a:srgbClr val="091543"/>
                </a:solidFill>
              </a:rPr>
              <a:t>2008/120/</a:t>
            </a:r>
            <a:r>
              <a:rPr lang="pl-PL" sz="1600" dirty="0">
                <a:solidFill>
                  <a:srgbClr val="091543"/>
                </a:solidFill>
              </a:rPr>
              <a:t>WE</a:t>
            </a:r>
            <a:r>
              <a:rPr lang="en-GB" sz="1600" dirty="0">
                <a:solidFill>
                  <a:srgbClr val="091543"/>
                </a:solidFill>
              </a:rPr>
              <a:t>, </a:t>
            </a:r>
            <a:r>
              <a:rPr lang="pl-PL" sz="1600" dirty="0">
                <a:solidFill>
                  <a:srgbClr val="091543"/>
                </a:solidFill>
              </a:rPr>
              <a:t>Załącznik </a:t>
            </a:r>
            <a:r>
              <a:rPr lang="en-GB" sz="1600" dirty="0">
                <a:solidFill>
                  <a:srgbClr val="091543"/>
                </a:solidFill>
              </a:rPr>
              <a:t> 1, </a:t>
            </a:r>
            <a:r>
              <a:rPr lang="pl-PL" sz="1600" dirty="0" err="1">
                <a:solidFill>
                  <a:srgbClr val="091543"/>
                </a:solidFill>
              </a:rPr>
              <a:t>pkt</a:t>
            </a:r>
            <a:r>
              <a:rPr lang="en-GB" sz="1600" dirty="0">
                <a:solidFill>
                  <a:srgbClr val="091543"/>
                </a:solidFill>
              </a:rPr>
              <a:t> 4 </a:t>
            </a:r>
            <a:endParaRPr lang="pl-PL" sz="1600" dirty="0">
              <a:solidFill>
                <a:srgbClr val="091543"/>
              </a:solidFill>
            </a:endParaRPr>
          </a:p>
          <a:p>
            <a:pPr>
              <a:buNone/>
            </a:pPr>
            <a:endParaRPr lang="en-GB" sz="1600" dirty="0">
              <a:solidFill>
                <a:srgbClr val="091543"/>
              </a:solidFill>
            </a:endParaRPr>
          </a:p>
          <a:p>
            <a:r>
              <a:rPr lang="pl-PL" sz="2000" dirty="0"/>
              <a:t>W grupie świń, zarówno zachowanie dotyczące pobierania pokarmu jak i zachowania eksploracyjne są zsynchronizowane.</a:t>
            </a:r>
            <a:r>
              <a:rPr lang="en-GB" sz="2000" dirty="0">
                <a:solidFill>
                  <a:srgbClr val="091543"/>
                </a:solidFill>
              </a:rPr>
              <a:t> (Docking et al., 2008)</a:t>
            </a:r>
          </a:p>
          <a:p>
            <a:r>
              <a:rPr lang="pl-PL" sz="2000" dirty="0"/>
              <a:t>Występują dwa okresy kiedy zachowania eksploracyjne są szczególnie nasilone, rano i po południu, każdy z nich trwa  kilka godzin</a:t>
            </a:r>
            <a:r>
              <a:rPr lang="en-GB" sz="2000" dirty="0">
                <a:solidFill>
                  <a:srgbClr val="091543"/>
                </a:solidFill>
              </a:rPr>
              <a:t> (Olsen et al., 2000</a:t>
            </a:r>
            <a:r>
              <a:rPr lang="pl-PL" sz="2000" dirty="0">
                <a:solidFill>
                  <a:srgbClr val="091543"/>
                </a:solidFill>
              </a:rPr>
              <a:t>)</a:t>
            </a:r>
            <a:endParaRPr lang="pl-PL" sz="2000" dirty="0"/>
          </a:p>
          <a:p>
            <a:r>
              <a:rPr lang="pl-PL" sz="2000" dirty="0"/>
              <a:t>Podobnie jak materiał </a:t>
            </a:r>
            <a:r>
              <a:rPr lang="pl-PL" sz="2000" dirty="0" err="1"/>
              <a:t>wzbogaceniowy</a:t>
            </a:r>
            <a:r>
              <a:rPr lang="pl-PL" sz="2000" dirty="0"/>
              <a:t> powinien być właściwy, powinna być także odpowiednia jego ilość tak, aby każda świnia miała do niego dostęp wtedy gdy przejawia taką potrzebę.</a:t>
            </a:r>
          </a:p>
          <a:p>
            <a:pPr>
              <a:buNone/>
            </a:pPr>
            <a:r>
              <a:rPr lang="pl-PL" sz="2000" dirty="0"/>
              <a:t>    Dostarczanie zbyt małej ilości materiału </a:t>
            </a:r>
            <a:r>
              <a:rPr lang="pl-PL" sz="2000" dirty="0" err="1"/>
              <a:t>wzbogaceniowego</a:t>
            </a:r>
            <a:r>
              <a:rPr lang="pl-PL" sz="2000" dirty="0"/>
              <a:t> powoduje konkurowanie świń, co prowadzi do agresji. </a:t>
            </a:r>
            <a:r>
              <a:rPr lang="en-GB" sz="2000" dirty="0">
                <a:solidFill>
                  <a:srgbClr val="091543"/>
                </a:solidFill>
              </a:rPr>
              <a:t>(Van de </a:t>
            </a:r>
            <a:r>
              <a:rPr lang="en-GB" sz="2000" dirty="0" err="1">
                <a:solidFill>
                  <a:srgbClr val="091543"/>
                </a:solidFill>
              </a:rPr>
              <a:t>Weerd</a:t>
            </a:r>
            <a:r>
              <a:rPr lang="en-GB" sz="2000" dirty="0">
                <a:solidFill>
                  <a:srgbClr val="091543"/>
                </a:solidFill>
              </a:rPr>
              <a:t> et al., 2006)</a:t>
            </a:r>
          </a:p>
          <a:p>
            <a:pPr>
              <a:buNone/>
            </a:pPr>
            <a:endParaRPr lang="pl-PL"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8313" y="476673"/>
            <a:ext cx="8280151" cy="5649490"/>
          </a:xfrm>
        </p:spPr>
        <p:txBody>
          <a:bodyPr>
            <a:normAutofit lnSpcReduction="10000"/>
          </a:bodyPr>
          <a:lstStyle/>
          <a:p>
            <a:pPr algn="r" fontAlgn="t">
              <a:buNone/>
            </a:pPr>
            <a:r>
              <a:rPr lang="pl-PL" sz="2000" dirty="0"/>
              <a:t>  Usytuowanie materiałów i przedmiotów </a:t>
            </a:r>
          </a:p>
          <a:p>
            <a:pPr algn="r" fontAlgn="t">
              <a:buNone/>
            </a:pPr>
            <a:r>
              <a:rPr lang="pl-PL" sz="2000" dirty="0"/>
              <a:t>wzbogacających wpływa na interakcje </a:t>
            </a:r>
          </a:p>
          <a:p>
            <a:pPr algn="r" fontAlgn="t">
              <a:buNone/>
            </a:pPr>
            <a:r>
              <a:rPr lang="pl-PL" sz="2000" dirty="0"/>
              <a:t>zwierząt z dostarczonym </a:t>
            </a:r>
          </a:p>
          <a:p>
            <a:pPr algn="r" fontAlgn="t">
              <a:buNone/>
            </a:pPr>
            <a:r>
              <a:rPr lang="pl-PL" sz="2000" dirty="0"/>
              <a:t>materiałem i im niżej umieszczony </a:t>
            </a:r>
          </a:p>
          <a:p>
            <a:pPr algn="r" fontAlgn="t">
              <a:buNone/>
            </a:pPr>
            <a:r>
              <a:rPr lang="pl-PL" sz="2000" dirty="0"/>
              <a:t>jest materiał tym lepiej.</a:t>
            </a:r>
          </a:p>
          <a:p>
            <a:pPr fontAlgn="t"/>
            <a:br>
              <a:rPr lang="pl-PL" sz="2000" dirty="0"/>
            </a:br>
            <a:endParaRPr lang="pl-PL" sz="2000" dirty="0"/>
          </a:p>
          <a:p>
            <a:pPr fontAlgn="t"/>
            <a:endParaRPr lang="pl-PL" sz="2000" dirty="0"/>
          </a:p>
          <a:p>
            <a:pPr fontAlgn="t">
              <a:buNone/>
            </a:pPr>
            <a:r>
              <a:rPr lang="pl-PL" sz="2000" dirty="0"/>
              <a:t>Oferowanie materiału </a:t>
            </a:r>
            <a:r>
              <a:rPr lang="pl-PL" sz="2000" dirty="0" err="1"/>
              <a:t>wzbogaceniowego</a:t>
            </a:r>
            <a:r>
              <a:rPr lang="pl-PL" sz="2000" dirty="0"/>
              <a:t> na różnych wysokościach,</a:t>
            </a:r>
          </a:p>
          <a:p>
            <a:pPr fontAlgn="t">
              <a:buNone/>
            </a:pPr>
            <a:r>
              <a:rPr lang="pl-PL" sz="2000" dirty="0"/>
              <a:t>wykazało, że świnie spędzają więcej czasu manipulując obiektami na</a:t>
            </a:r>
          </a:p>
          <a:p>
            <a:pPr fontAlgn="t">
              <a:buNone/>
            </a:pPr>
            <a:r>
              <a:rPr lang="pl-PL" sz="2000" dirty="0"/>
              <a:t>poziomie podłogi w porównaniu do obiektów </a:t>
            </a:r>
          </a:p>
          <a:p>
            <a:pPr fontAlgn="t">
              <a:buNone/>
            </a:pPr>
            <a:r>
              <a:rPr lang="pl-PL" sz="2000" dirty="0"/>
              <a:t>zawieszonych 5 cm nad podłogą. </a:t>
            </a:r>
          </a:p>
          <a:p>
            <a:pPr fontAlgn="t">
              <a:buNone/>
            </a:pPr>
            <a:r>
              <a:rPr lang="pl-PL" sz="2000" dirty="0"/>
              <a:t>Podobnie, świnie manipulują nisko zawieszonymi  </a:t>
            </a:r>
          </a:p>
          <a:p>
            <a:pPr fontAlgn="t">
              <a:buNone/>
            </a:pPr>
            <a:r>
              <a:rPr lang="pl-PL" sz="2000" dirty="0"/>
              <a:t>obiektami częściej niż przedmiotami zawieszonymi </a:t>
            </a:r>
          </a:p>
          <a:p>
            <a:pPr fontAlgn="t">
              <a:buNone/>
            </a:pPr>
            <a:r>
              <a:rPr lang="pl-PL" sz="2000" dirty="0"/>
              <a:t>na poziomie pyska.  (</a:t>
            </a:r>
            <a:r>
              <a:rPr lang="pl-PL" sz="2000" dirty="0" err="1"/>
              <a:t>Courboulay</a:t>
            </a:r>
            <a:r>
              <a:rPr lang="pl-PL" sz="2000" dirty="0"/>
              <a:t>, 2011)</a:t>
            </a:r>
          </a:p>
          <a:p>
            <a:endParaRPr lang="pl-PL" dirty="0"/>
          </a:p>
        </p:txBody>
      </p:sp>
      <p:pic>
        <p:nvPicPr>
          <p:cNvPr id="5" name="Picture 2" descr="O:\EU WelNet\powerpoint photos\12.chew plastic pipe.jpg"/>
          <p:cNvPicPr>
            <a:picLocks noChangeAspect="1" noChangeArrowheads="1"/>
          </p:cNvPicPr>
          <p:nvPr/>
        </p:nvPicPr>
        <p:blipFill>
          <a:blip r:embed="rId2" cstate="print"/>
          <a:srcRect/>
          <a:stretch>
            <a:fillRect/>
          </a:stretch>
        </p:blipFill>
        <p:spPr bwMode="auto">
          <a:xfrm>
            <a:off x="6623050" y="4457969"/>
            <a:ext cx="2520950" cy="2400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39552" y="188640"/>
            <a:ext cx="2775125" cy="275926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404664"/>
            <a:ext cx="7720136" cy="6097761"/>
          </a:xfrm>
        </p:spPr>
        <p:txBody>
          <a:bodyPr>
            <a:normAutofit/>
          </a:bodyPr>
          <a:lstStyle/>
          <a:p>
            <a:pPr>
              <a:buNone/>
            </a:pPr>
            <a:r>
              <a:rPr lang="pl-PL" sz="2000" dirty="0">
                <a:solidFill>
                  <a:srgbClr val="091543"/>
                </a:solidFill>
                <a:latin typeface="+mj-lt"/>
              </a:rPr>
              <a:t>Ponadto dyrektywa Rady 2008/120/WE stanowi, iż żaden</a:t>
            </a:r>
          </a:p>
          <a:p>
            <a:pPr>
              <a:buNone/>
            </a:pPr>
            <a:r>
              <a:rPr lang="pl-PL" sz="2000" dirty="0">
                <a:solidFill>
                  <a:srgbClr val="091543"/>
                </a:solidFill>
                <a:latin typeface="+mj-lt"/>
              </a:rPr>
              <a:t>materiał </a:t>
            </a:r>
            <a:r>
              <a:rPr lang="pl-PL" sz="2000" dirty="0" err="1">
                <a:solidFill>
                  <a:srgbClr val="091543"/>
                </a:solidFill>
                <a:latin typeface="+mj-lt"/>
              </a:rPr>
              <a:t>wzbogaceniowy</a:t>
            </a:r>
            <a:r>
              <a:rPr lang="pl-PL" sz="2000" dirty="0">
                <a:solidFill>
                  <a:srgbClr val="091543"/>
                </a:solidFill>
                <a:latin typeface="+mj-lt"/>
              </a:rPr>
              <a:t> dostarczony świniom nie może </a:t>
            </a:r>
          </a:p>
          <a:p>
            <a:pPr>
              <a:buNone/>
            </a:pPr>
            <a:r>
              <a:rPr lang="en-GB" sz="2000" i="1" dirty="0">
                <a:solidFill>
                  <a:srgbClr val="091543"/>
                </a:solidFill>
                <a:latin typeface="+mj-lt"/>
              </a:rPr>
              <a:t>“ </a:t>
            </a:r>
            <a:r>
              <a:rPr lang="pl-PL" sz="2000" i="1" dirty="0">
                <a:solidFill>
                  <a:srgbClr val="091543"/>
                </a:solidFill>
                <a:latin typeface="+mj-lt"/>
              </a:rPr>
              <a:t>zagrażać zdrowiu zwierząt</a:t>
            </a:r>
            <a:r>
              <a:rPr lang="en-GB" sz="2000" i="1" dirty="0">
                <a:solidFill>
                  <a:srgbClr val="091543"/>
                </a:solidFill>
                <a:latin typeface="+mj-lt"/>
              </a:rPr>
              <a:t>.”</a:t>
            </a:r>
            <a:r>
              <a:rPr lang="en-GB" sz="2000" dirty="0">
                <a:solidFill>
                  <a:srgbClr val="091543"/>
                </a:solidFill>
                <a:latin typeface="+mj-lt"/>
              </a:rPr>
              <a:t> </a:t>
            </a:r>
          </a:p>
          <a:p>
            <a:r>
              <a:rPr lang="pl-PL" sz="2000" dirty="0">
                <a:latin typeface="+mj-lt"/>
                <a:ea typeface="ＭＳ Ｐゴシック" pitchFamily="34" charset="-128"/>
              </a:rPr>
              <a:t>Nie właściwe zbierane i przechowywane siano jak również inne rodzaje paszy mogą być źródłem bakterii i grzybów. </a:t>
            </a:r>
            <a:endParaRPr lang="en-GB" sz="2000" dirty="0">
              <a:latin typeface="+mj-lt"/>
              <a:ea typeface="ＭＳ Ｐゴシック" pitchFamily="34" charset="-128"/>
            </a:endParaRPr>
          </a:p>
          <a:p>
            <a:r>
              <a:rPr lang="pl-PL" sz="2000" dirty="0">
                <a:latin typeface="+mj-lt"/>
                <a:ea typeface="ＭＳ Ｐゴシック" pitchFamily="34" charset="-128"/>
              </a:rPr>
              <a:t>Brudne przedmioty dostarczone świniom jako materiał </a:t>
            </a:r>
            <a:r>
              <a:rPr lang="pl-PL" sz="2000" dirty="0" err="1">
                <a:latin typeface="+mj-lt"/>
                <a:ea typeface="ＭＳ Ｐゴシック" pitchFamily="34" charset="-128"/>
              </a:rPr>
              <a:t>wzbogaceniowy</a:t>
            </a:r>
            <a:r>
              <a:rPr lang="pl-PL" sz="2000" dirty="0">
                <a:latin typeface="+mj-lt"/>
                <a:ea typeface="ＭＳ Ｐゴシック" pitchFamily="34" charset="-128"/>
              </a:rPr>
              <a:t> mogą stanowić rezerwuar chorobotwórczych bakterii i wirusów</a:t>
            </a:r>
            <a:r>
              <a:rPr lang="en-GB" sz="2000" dirty="0">
                <a:latin typeface="+mj-lt"/>
                <a:ea typeface="ＭＳ Ｐゴシック" pitchFamily="34" charset="-128"/>
              </a:rPr>
              <a:t>.</a:t>
            </a:r>
          </a:p>
          <a:p>
            <a:r>
              <a:rPr lang="pl-PL" sz="2000" dirty="0"/>
              <a:t>Jedną z cech materiału </a:t>
            </a:r>
            <a:r>
              <a:rPr lang="pl-PL" sz="2000" dirty="0" err="1"/>
              <a:t>wzbogaceniowego</a:t>
            </a:r>
            <a:r>
              <a:rPr lang="pl-PL" sz="2000" dirty="0"/>
              <a:t> jest możliwość zniszczenia, jednak sposób w jaki ulega on zniszczeniu może stanowić zagrożenie dla świń np. drzazgi z miękkiego drewna takiego jak sosna lub paski metalu w oponach.</a:t>
            </a:r>
          </a:p>
          <a:p>
            <a:r>
              <a:rPr lang="pl-PL" sz="2000" dirty="0"/>
              <a:t>Materiały dostarczane świniom nie mogą być trujące.</a:t>
            </a:r>
          </a:p>
          <a:p>
            <a:pPr>
              <a:buNone/>
            </a:pPr>
            <a:endParaRPr 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stretch>
            <a:fillRect/>
          </a:stretch>
        </p:blipFill>
        <p:spPr bwMode="auto">
          <a:xfrm>
            <a:off x="0" y="3324225"/>
            <a:ext cx="3097213" cy="3335338"/>
          </a:xfrm>
          <a:prstGeom prst="rect">
            <a:avLst/>
          </a:prstGeom>
          <a:noFill/>
          <a:ln w="9525">
            <a:noFill/>
            <a:miter lim="800000"/>
            <a:headEnd/>
            <a:tailEnd/>
          </a:ln>
        </p:spPr>
      </p:pic>
      <p:pic>
        <p:nvPicPr>
          <p:cNvPr id="4" name="Picture 2" descr="O:\EU WelNet\powerpoint photos\17.dirty toys.jpg"/>
          <p:cNvPicPr>
            <a:picLocks noChangeAspect="1" noChangeArrowheads="1"/>
          </p:cNvPicPr>
          <p:nvPr/>
        </p:nvPicPr>
        <p:blipFill>
          <a:blip r:embed="rId3" cstate="print"/>
          <a:srcRect/>
          <a:stretch>
            <a:fillRect/>
          </a:stretch>
        </p:blipFill>
        <p:spPr bwMode="auto">
          <a:xfrm>
            <a:off x="179512" y="332656"/>
            <a:ext cx="2113338" cy="2303810"/>
          </a:xfrm>
          <a:prstGeom prst="rect">
            <a:avLst/>
          </a:prstGeom>
          <a:noFill/>
          <a:ln w="9525">
            <a:noFill/>
            <a:miter lim="800000"/>
            <a:headEnd/>
            <a:tailEnd/>
          </a:ln>
        </p:spPr>
      </p:pic>
      <p:pic>
        <p:nvPicPr>
          <p:cNvPr id="6" name="Picture 4" descr="O:\EU WelNet\powerpoint photos\17.out of reach plastic pipe.jpg"/>
          <p:cNvPicPr>
            <a:picLocks noChangeAspect="1" noChangeArrowheads="1"/>
          </p:cNvPicPr>
          <p:nvPr/>
        </p:nvPicPr>
        <p:blipFill>
          <a:blip r:embed="rId4" cstate="print"/>
          <a:srcRect/>
          <a:stretch>
            <a:fillRect/>
          </a:stretch>
        </p:blipFill>
        <p:spPr>
          <a:xfrm>
            <a:off x="3131840" y="188640"/>
            <a:ext cx="2016224" cy="3384550"/>
          </a:xfrm>
          <a:prstGeom prst="rect">
            <a:avLst/>
          </a:prstGeom>
        </p:spPr>
      </p:pic>
      <p:sp>
        <p:nvSpPr>
          <p:cNvPr id="8" name="pole tekstowe 7"/>
          <p:cNvSpPr txBox="1"/>
          <p:nvPr/>
        </p:nvSpPr>
        <p:spPr>
          <a:xfrm>
            <a:off x="3275856" y="3645024"/>
            <a:ext cx="5616623" cy="1938992"/>
          </a:xfrm>
          <a:prstGeom prst="rect">
            <a:avLst/>
          </a:prstGeom>
          <a:noFill/>
        </p:spPr>
        <p:txBody>
          <a:bodyPr wrap="square" rtlCol="0">
            <a:spAutoFit/>
          </a:bodyPr>
          <a:lstStyle/>
          <a:p>
            <a:pPr marL="541338" indent="-541338" eaLnBrk="0" hangingPunct="0">
              <a:buFont typeface="Arial" charset="0"/>
              <a:buNone/>
            </a:pPr>
            <a:r>
              <a:rPr lang="pl-PL" sz="2000" dirty="0">
                <a:solidFill>
                  <a:srgbClr val="091543"/>
                </a:solidFill>
              </a:rPr>
              <a:t>Materiał </a:t>
            </a:r>
            <a:r>
              <a:rPr lang="pl-PL" sz="2000" dirty="0" err="1">
                <a:solidFill>
                  <a:srgbClr val="091543"/>
                </a:solidFill>
              </a:rPr>
              <a:t>wzbogaceniowy</a:t>
            </a:r>
            <a:r>
              <a:rPr lang="pl-PL" sz="2000" dirty="0">
                <a:solidFill>
                  <a:srgbClr val="091543"/>
                </a:solidFill>
              </a:rPr>
              <a:t>, który jest</a:t>
            </a:r>
          </a:p>
          <a:p>
            <a:pPr marL="541338" indent="-541338" eaLnBrk="0" hangingPunct="0">
              <a:buFont typeface="Arial" charset="0"/>
              <a:buNone/>
            </a:pPr>
            <a:r>
              <a:rPr lang="pl-PL" sz="2000" dirty="0">
                <a:solidFill>
                  <a:srgbClr val="091543"/>
                </a:solidFill>
              </a:rPr>
              <a:t>zabrudzony odchodami lub jest</a:t>
            </a:r>
          </a:p>
          <a:p>
            <a:pPr marL="541338" indent="-541338" eaLnBrk="0" hangingPunct="0">
              <a:buFont typeface="Arial" charset="0"/>
              <a:buNone/>
            </a:pPr>
            <a:r>
              <a:rPr lang="pl-PL" sz="2000" dirty="0">
                <a:solidFill>
                  <a:srgbClr val="091543"/>
                </a:solidFill>
              </a:rPr>
              <a:t>umieszczony w sposób, który uniemożliwia</a:t>
            </a:r>
          </a:p>
          <a:p>
            <a:pPr marL="541338" indent="-541338" eaLnBrk="0" hangingPunct="0">
              <a:buFont typeface="Arial" charset="0"/>
              <a:buNone/>
            </a:pPr>
            <a:r>
              <a:rPr lang="pl-PL" sz="2000" dirty="0">
                <a:solidFill>
                  <a:srgbClr val="091543"/>
                </a:solidFill>
              </a:rPr>
              <a:t>jego dosięgnięcie, nie jest właściwy ani z</a:t>
            </a:r>
          </a:p>
          <a:p>
            <a:pPr marL="541338" indent="-541338" eaLnBrk="0" hangingPunct="0">
              <a:buFont typeface="Arial" charset="0"/>
              <a:buNone/>
            </a:pPr>
            <a:r>
              <a:rPr lang="pl-PL" sz="2000" dirty="0">
                <a:solidFill>
                  <a:srgbClr val="091543"/>
                </a:solidFill>
              </a:rPr>
              <a:t>punktu widzenia realizacji potrzeb świń </a:t>
            </a:r>
          </a:p>
          <a:p>
            <a:pPr marL="541338" indent="-541338" eaLnBrk="0" hangingPunct="0">
              <a:buFont typeface="Arial" charset="0"/>
              <a:buNone/>
            </a:pPr>
            <a:r>
              <a:rPr lang="pl-PL" sz="2000" dirty="0">
                <a:solidFill>
                  <a:srgbClr val="091543"/>
                </a:solidFill>
              </a:rPr>
              <a:t>ani z punktu widzenia przepisów prawa. </a:t>
            </a:r>
            <a:endParaRPr lang="en-GB" sz="2000" dirty="0">
              <a:solidFill>
                <a:srgbClr val="0915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333375"/>
            <a:ext cx="8928100" cy="6048375"/>
          </a:xfrm>
        </p:spPr>
        <p:txBody>
          <a:bodyPr>
            <a:normAutofit fontScale="25000" lnSpcReduction="20000"/>
          </a:bodyPr>
          <a:lstStyle/>
          <a:p>
            <a:pPr>
              <a:spcBef>
                <a:spcPct val="0"/>
              </a:spcBef>
              <a:buNone/>
            </a:pPr>
            <a:r>
              <a:rPr lang="pl-PL" sz="8000" b="1" dirty="0">
                <a:ea typeface="ＭＳ Ｐゴシック" pitchFamily="34" charset="-128"/>
              </a:rPr>
              <a:t>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4 </a:t>
            </a:r>
            <a:r>
              <a:rPr lang="pl-PL" sz="8000" b="1" dirty="0">
                <a:ea typeface="ＭＳ Ｐゴシック" pitchFamily="34" charset="-128"/>
              </a:rPr>
              <a:t>Załącznika I </a:t>
            </a:r>
            <a:endParaRPr lang="en-GB" sz="8000" b="1" dirty="0">
              <a:ea typeface="ＭＳ Ｐゴシック" pitchFamily="34" charset="-128"/>
            </a:endParaRPr>
          </a:p>
          <a:p>
            <a:pPr>
              <a:buNone/>
            </a:pPr>
            <a:r>
              <a:rPr lang="en-GB" sz="8000" i="1" dirty="0">
                <a:ea typeface="ＭＳ Ｐゴシック" pitchFamily="34" charset="-128"/>
              </a:rPr>
              <a:t>“ …</a:t>
            </a:r>
            <a:r>
              <a:rPr lang="pl-PL" sz="8000" dirty="0"/>
              <a:t> </a:t>
            </a:r>
            <a:r>
              <a:rPr lang="pl-PL" sz="8000" i="1" dirty="0"/>
              <a:t>świnie muszą mieć stały dostęp do wystarczającej ilości materiału, który mogą ruszać i w nim grzebać, takiego jak słoma, siano, drewno, trociny, kompost grzybniowy, torf lub mieszanki takich materiałów, bez narażenia na szwank zdrowia zwierząt.</a:t>
            </a:r>
            <a:r>
              <a:rPr lang="en-GB" sz="8000" i="1" dirty="0">
                <a:ea typeface="ＭＳ Ｐゴシック" pitchFamily="34" charset="-128"/>
              </a:rPr>
              <a:t>”</a:t>
            </a:r>
          </a:p>
          <a:p>
            <a:pPr>
              <a:spcBef>
                <a:spcPct val="0"/>
              </a:spcBef>
              <a:buNone/>
            </a:pPr>
            <a:endParaRPr lang="pl-PL" sz="8000" b="1" dirty="0"/>
          </a:p>
          <a:p>
            <a:pPr>
              <a:spcBef>
                <a:spcPct val="0"/>
              </a:spcBef>
              <a:buNone/>
            </a:pPr>
            <a:r>
              <a:rPr lang="pl-PL" sz="8000" b="1" dirty="0"/>
              <a:t>  Rozporządzenia </a:t>
            </a:r>
            <a:r>
              <a:rPr lang="pl-PL" sz="8000" b="1" dirty="0" err="1"/>
              <a:t>MRiRW</a:t>
            </a:r>
            <a:endParaRPr lang="pl-PL" sz="8000" b="1" dirty="0"/>
          </a:p>
          <a:p>
            <a:pPr>
              <a:spcBef>
                <a:spcPct val="0"/>
              </a:spcBef>
              <a:buNone/>
            </a:pPr>
            <a:r>
              <a:rPr lang="pl-PL" sz="8000" b="1" dirty="0"/>
              <a:t>   §</a:t>
            </a:r>
            <a:r>
              <a:rPr lang="pl-PL" sz="8000" dirty="0"/>
              <a:t> </a:t>
            </a:r>
            <a:r>
              <a:rPr lang="pl-PL" sz="8000" b="1" dirty="0"/>
              <a:t>21.</a:t>
            </a:r>
            <a:r>
              <a:rPr lang="pl-PL" sz="8000" dirty="0"/>
              <a:t> </a:t>
            </a:r>
            <a:r>
              <a:rPr lang="pl-PL" sz="8000" i="1" dirty="0"/>
              <a:t>Świniom zapewnia się stały dostęp do materiałów i przedmiotów absorbujących ich uwagę, w szczególności słomy, siana, drewna i trocin, o jakości niewywierającej szkodliwego wpływu na ich zdrowie.</a:t>
            </a:r>
          </a:p>
          <a:p>
            <a:pPr>
              <a:spcBef>
                <a:spcPct val="0"/>
              </a:spcBef>
              <a:buNone/>
            </a:pPr>
            <a:endParaRPr lang="en-GB" sz="8000" dirty="0">
              <a:ea typeface="ＭＳ Ｐゴシック" pitchFamily="34" charset="-128"/>
            </a:endParaRPr>
          </a:p>
          <a:p>
            <a:pPr>
              <a:spcBef>
                <a:spcPct val="0"/>
              </a:spcBef>
              <a:buNone/>
            </a:pPr>
            <a:r>
              <a:rPr lang="pl-PL" sz="8000" b="1" dirty="0">
                <a:ea typeface="ＭＳ Ｐゴシック" pitchFamily="34" charset="-128"/>
              </a:rPr>
              <a:t>  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8 </a:t>
            </a:r>
            <a:r>
              <a:rPr lang="pl-PL" sz="8000" b="1" dirty="0">
                <a:ea typeface="ＭＳ Ｐゴシック" pitchFamily="34" charset="-128"/>
              </a:rPr>
              <a:t>Załącznika I </a:t>
            </a:r>
          </a:p>
          <a:p>
            <a:pPr>
              <a:spcBef>
                <a:spcPts val="0"/>
              </a:spcBef>
              <a:buNone/>
            </a:pPr>
            <a:r>
              <a:rPr lang="pl-PL" sz="8000" i="1" dirty="0"/>
              <a:t>  „Ani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pPr>
              <a:spcBef>
                <a:spcPct val="0"/>
              </a:spcBef>
              <a:buNone/>
            </a:pPr>
            <a:endParaRPr lang="pl-PL" sz="8000" dirty="0">
              <a:ea typeface="ＭＳ Ｐゴシック" pitchFamily="34" charset="-128"/>
            </a:endParaRPr>
          </a:p>
          <a:p>
            <a:pPr>
              <a:spcBef>
                <a:spcPct val="0"/>
              </a:spcBef>
              <a:buNone/>
            </a:pPr>
            <a:r>
              <a:rPr lang="pl-PL" sz="8000" b="1" dirty="0"/>
              <a:t>  Rozporządzenia </a:t>
            </a:r>
            <a:r>
              <a:rPr lang="pl-PL" sz="8000" b="1" dirty="0" err="1"/>
              <a:t>MRiRW</a:t>
            </a:r>
            <a:endParaRPr lang="pl-PL" sz="8000" b="1" dirty="0"/>
          </a:p>
          <a:p>
            <a:pPr>
              <a:buNone/>
            </a:pPr>
            <a:r>
              <a:rPr lang="pl-PL" sz="8000" b="1" dirty="0"/>
              <a:t>  §</a:t>
            </a:r>
            <a:r>
              <a:rPr lang="pl-PL" sz="8000" dirty="0"/>
              <a:t> </a:t>
            </a:r>
            <a:r>
              <a:rPr lang="pl-PL" sz="8000" b="1" dirty="0"/>
              <a:t>23. </a:t>
            </a:r>
            <a:r>
              <a:rPr lang="pl-PL" sz="8000" i="1" dirty="0"/>
              <a:t>4. Zabiegi redukcji kłów u prosiąt i knurów  oraz obcinanie części ogona wykonuje się jedynie ze względu na bezpieczeństwo świń, w tym w celu przeciwdziałania okaleczeniu innych świń.</a:t>
            </a:r>
          </a:p>
          <a:p>
            <a:pPr>
              <a:buNone/>
            </a:pPr>
            <a:r>
              <a:rPr lang="pl-PL" sz="8000" i="1" dirty="0"/>
              <a:t>   5. Przed wykonaniem tych zabiegów, podejmuje się środki zapobiegające okaleczeniu świń, w szczególności zmieniając warunki ich utrzymywania.</a:t>
            </a:r>
          </a:p>
          <a:p>
            <a:pPr>
              <a:buNone/>
            </a:pPr>
            <a:r>
              <a:rPr lang="pl-PL" sz="8000" dirty="0"/>
              <a:t> </a:t>
            </a:r>
          </a:p>
          <a:p>
            <a:pPr>
              <a:spcBef>
                <a:spcPct val="0"/>
              </a:spcBef>
              <a:buNone/>
            </a:pPr>
            <a:endParaRPr lang="pl-PL" sz="7200" dirty="0">
              <a:ea typeface="ＭＳ Ｐゴシック" pitchFamily="34" charset="-128"/>
            </a:endParaRPr>
          </a:p>
          <a:p>
            <a:pPr>
              <a:spcBef>
                <a:spcPct val="0"/>
              </a:spcBef>
              <a:buNone/>
            </a:pPr>
            <a:endParaRPr lang="pl-PL" sz="6400" dirty="0">
              <a:ea typeface="ＭＳ Ｐゴシック" pitchFamily="34" charset="-128"/>
            </a:endParaRPr>
          </a:p>
          <a:p>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280920" cy="5853137"/>
          </a:xfrm>
        </p:spPr>
        <p:txBody>
          <a:bodyPr>
            <a:normAutofit fontScale="92500" lnSpcReduction="10000"/>
          </a:bodyPr>
          <a:lstStyle/>
          <a:p>
            <a:pPr>
              <a:buNone/>
            </a:pPr>
            <a:r>
              <a:rPr lang="pl-PL" dirty="0"/>
              <a:t>Podczas oceny dobrostanu, należy zwrócić uwagę  w jaki</a:t>
            </a:r>
          </a:p>
          <a:p>
            <a:pPr>
              <a:buNone/>
            </a:pPr>
            <a:r>
              <a:rPr lang="pl-PL" dirty="0"/>
              <a:t>sposób świnie wchodzą w interakcje z otoczeniem</a:t>
            </a:r>
          </a:p>
          <a:p>
            <a:pPr fontAlgn="t"/>
            <a:r>
              <a:rPr lang="pl-PL" dirty="0"/>
              <a:t>Czy dostarczony materiał manipulacyjny pozwala świniom na wyrażenie właściwych zachowań związanych z badaniem otoczenia i manipulacją?  </a:t>
            </a:r>
          </a:p>
          <a:p>
            <a:pPr lvl="1" fontAlgn="t"/>
            <a:r>
              <a:rPr lang="pl-PL" dirty="0"/>
              <a:t>Czy świnie mogą dany materiał jeść, żuć, i niszczyć?</a:t>
            </a:r>
          </a:p>
          <a:p>
            <a:pPr lvl="1"/>
            <a:r>
              <a:rPr lang="pl-PL" dirty="0"/>
              <a:t>Czy świnie interesują się częściami kojca bardziej niż materiałem manipulacyjny? </a:t>
            </a:r>
          </a:p>
          <a:p>
            <a:pPr lvl="1"/>
            <a:r>
              <a:rPr lang="pl-PL" dirty="0"/>
              <a:t>Czy świnie  interesują się innymi świniami bardziej niż materiałem manipulacyjny?</a:t>
            </a:r>
          </a:p>
          <a:p>
            <a:r>
              <a:rPr lang="pl-PL" dirty="0"/>
              <a:t>Czy świnie mają "stały dostęp do wystarczającej ilości" materiałów manipulacyjnych ? </a:t>
            </a:r>
          </a:p>
          <a:p>
            <a:pPr lvl="1"/>
            <a:r>
              <a:rPr lang="pl-PL" dirty="0"/>
              <a:t>Gdzie umieszczony jest materiał manipulacyjny? </a:t>
            </a:r>
          </a:p>
          <a:p>
            <a:pPr lvl="1"/>
            <a:r>
              <a:rPr lang="pl-PL" dirty="0"/>
              <a:t>Czy jest czysty? </a:t>
            </a:r>
          </a:p>
          <a:p>
            <a:pPr lvl="1"/>
            <a:r>
              <a:rPr lang="pl-PL" dirty="0"/>
              <a:t>Czy świnie konkurują o dostęp do materiału manipulacyjnego? </a:t>
            </a:r>
          </a:p>
          <a:p>
            <a:r>
              <a:rPr lang="pl-PL" dirty="0"/>
              <a:t>Czy dostarczony materiał jest bezpieczny dla świń czy nie zagraża ich zdrowiu?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404813"/>
            <a:ext cx="8028310" cy="6264275"/>
          </a:xfrm>
        </p:spPr>
        <p:txBody>
          <a:bodyPr>
            <a:normAutofit fontScale="25000" lnSpcReduction="20000"/>
          </a:bodyPr>
          <a:lstStyle/>
          <a:p>
            <a:pPr fontAlgn="t">
              <a:buNone/>
            </a:pPr>
            <a:r>
              <a:rPr lang="pl-PL" sz="8000" dirty="0"/>
              <a:t>Świnie, które nie maja możliwości eksploracji i działań związanych</a:t>
            </a:r>
          </a:p>
          <a:p>
            <a:pPr fontAlgn="t">
              <a:buNone/>
            </a:pPr>
            <a:r>
              <a:rPr lang="pl-PL" sz="8000" dirty="0"/>
              <a:t>z manipulacją stają się sfrustrowane i </a:t>
            </a:r>
            <a:r>
              <a:rPr lang="pl-PL" sz="8000" dirty="0" err="1"/>
              <a:t>przekierowują</a:t>
            </a:r>
            <a:r>
              <a:rPr lang="pl-PL" sz="8000" dirty="0"/>
              <a:t> swoje</a:t>
            </a:r>
          </a:p>
          <a:p>
            <a:pPr fontAlgn="t">
              <a:buNone/>
            </a:pPr>
            <a:r>
              <a:rPr lang="pl-PL" sz="8000" dirty="0"/>
              <a:t>zainteresowanie</a:t>
            </a:r>
          </a:p>
          <a:p>
            <a:pPr fontAlgn="t">
              <a:buNone/>
            </a:pPr>
            <a:endParaRPr lang="pl-PL" sz="8000" dirty="0"/>
          </a:p>
          <a:p>
            <a:pPr fontAlgn="t">
              <a:buNone/>
            </a:pPr>
            <a:r>
              <a:rPr lang="pl-PL" sz="8000" dirty="0"/>
              <a:t>Na inne obiekty w kojcu.</a:t>
            </a:r>
          </a:p>
          <a:p>
            <a:pPr fontAlgn="t">
              <a:buNone/>
            </a:pPr>
            <a:r>
              <a:rPr lang="pl-PL" sz="8000" dirty="0"/>
              <a:t>Takie zachowanie może być </a:t>
            </a:r>
          </a:p>
          <a:p>
            <a:pPr fontAlgn="t">
              <a:buNone/>
            </a:pPr>
            <a:r>
              <a:rPr lang="pl-PL" sz="8000" dirty="0"/>
              <a:t>bardzo destrukcyjne.</a:t>
            </a:r>
          </a:p>
          <a:p>
            <a:pPr>
              <a:buNone/>
            </a:pPr>
            <a:endParaRPr lang="pl-PL" sz="8000" dirty="0">
              <a:solidFill>
                <a:srgbClr val="091543"/>
              </a:solidFill>
            </a:endParaRPr>
          </a:p>
          <a:p>
            <a:pPr>
              <a:buNone/>
            </a:pPr>
            <a:endParaRPr lang="pl-PL" sz="8000" dirty="0">
              <a:solidFill>
                <a:srgbClr val="091543"/>
              </a:solidFill>
            </a:endParaRPr>
          </a:p>
          <a:p>
            <a:pPr>
              <a:buNone/>
            </a:pPr>
            <a:endParaRPr lang="pl-PL" sz="8000" dirty="0">
              <a:solidFill>
                <a:srgbClr val="091543"/>
              </a:solidFill>
            </a:endParaRPr>
          </a:p>
          <a:p>
            <a:pPr>
              <a:buNone/>
            </a:pPr>
            <a:r>
              <a:rPr lang="pl-PL" sz="8000" dirty="0">
                <a:solidFill>
                  <a:srgbClr val="091543"/>
                </a:solidFill>
              </a:rPr>
              <a:t>Co najważniejsze dla dobrostanu świń, frustracja ta prowadzi do</a:t>
            </a:r>
          </a:p>
          <a:p>
            <a:pPr>
              <a:buNone/>
            </a:pPr>
            <a:r>
              <a:rPr lang="pl-PL" sz="8000" dirty="0">
                <a:solidFill>
                  <a:srgbClr val="091543"/>
                </a:solidFill>
              </a:rPr>
              <a:t>tego iż świnie zaczynają gryźć inne świnie. </a:t>
            </a:r>
            <a:endParaRPr lang="pl-PL" sz="8000" dirty="0"/>
          </a:p>
          <a:p>
            <a:pPr>
              <a:buNone/>
            </a:pPr>
            <a:endParaRPr lang="pl-PL" sz="8000" i="1" dirty="0">
              <a:solidFill>
                <a:srgbClr val="091543"/>
              </a:solidFill>
            </a:endParaRPr>
          </a:p>
          <a:p>
            <a:pPr>
              <a:buNone/>
            </a:pPr>
            <a:r>
              <a:rPr lang="pl-PL" sz="8000" i="1" dirty="0">
                <a:solidFill>
                  <a:srgbClr val="091543"/>
                </a:solidFill>
              </a:rPr>
              <a:t>„Obgryzanie ogonów jest uznawane</a:t>
            </a:r>
          </a:p>
          <a:p>
            <a:pPr>
              <a:buNone/>
            </a:pPr>
            <a:r>
              <a:rPr lang="pl-PL" sz="8000" i="1" dirty="0">
                <a:solidFill>
                  <a:srgbClr val="091543"/>
                </a:solidFill>
              </a:rPr>
              <a:t> za nieprawidłowe zachowanie, w którym </a:t>
            </a:r>
          </a:p>
          <a:p>
            <a:pPr>
              <a:buNone/>
            </a:pPr>
            <a:r>
              <a:rPr lang="pl-PL" sz="8000" i="1" dirty="0">
                <a:solidFill>
                  <a:srgbClr val="091543"/>
                </a:solidFill>
              </a:rPr>
              <a:t>potrzeba eksploracji oraz zachowania </a:t>
            </a:r>
          </a:p>
          <a:p>
            <a:pPr>
              <a:buNone/>
            </a:pPr>
            <a:r>
              <a:rPr lang="pl-PL" sz="8000" i="1" dirty="0">
                <a:solidFill>
                  <a:srgbClr val="091543"/>
                </a:solidFill>
              </a:rPr>
              <a:t>związane z pobieraniem pokarmu odgrywają </a:t>
            </a:r>
          </a:p>
          <a:p>
            <a:pPr>
              <a:buNone/>
            </a:pPr>
            <a:r>
              <a:rPr lang="pl-PL" sz="8000" i="1" dirty="0">
                <a:solidFill>
                  <a:srgbClr val="091543"/>
                </a:solidFill>
              </a:rPr>
              <a:t>podstawową rolę</a:t>
            </a:r>
            <a:r>
              <a:rPr lang="en-GB" sz="8000" i="1" dirty="0">
                <a:solidFill>
                  <a:srgbClr val="091543"/>
                </a:solidFill>
              </a:rPr>
              <a:t>.</a:t>
            </a:r>
            <a:r>
              <a:rPr lang="pl-PL" sz="8000" i="1" dirty="0">
                <a:solidFill>
                  <a:srgbClr val="091543"/>
                </a:solidFill>
              </a:rPr>
              <a:t>”</a:t>
            </a:r>
            <a:endParaRPr lang="en-GB" sz="8000" i="1" dirty="0">
              <a:solidFill>
                <a:srgbClr val="091543"/>
              </a:solidFill>
            </a:endParaRPr>
          </a:p>
          <a:p>
            <a:pPr>
              <a:buNone/>
            </a:pPr>
            <a:r>
              <a:rPr lang="en-GB" sz="8000" i="1" dirty="0">
                <a:solidFill>
                  <a:srgbClr val="091543"/>
                </a:solidFill>
              </a:rPr>
              <a:t>(EFSA, 2007b)</a:t>
            </a:r>
          </a:p>
          <a:p>
            <a:pPr>
              <a:buNone/>
            </a:pPr>
            <a:endParaRPr lang="pl-PL" sz="2000" dirty="0"/>
          </a:p>
        </p:txBody>
      </p:sp>
      <p:pic>
        <p:nvPicPr>
          <p:cNvPr id="5" name="Picture 2" descr="O:\EU WelNet\powerpoint photos\25.mouth tail.jpg"/>
          <p:cNvPicPr>
            <a:picLocks noChangeAspect="1" noChangeArrowheads="1"/>
          </p:cNvPicPr>
          <p:nvPr/>
        </p:nvPicPr>
        <p:blipFill>
          <a:blip r:embed="rId2" cstate="print"/>
          <a:srcRect/>
          <a:stretch>
            <a:fillRect/>
          </a:stretch>
        </p:blipFill>
        <p:spPr bwMode="auto">
          <a:xfrm>
            <a:off x="5831136" y="3960670"/>
            <a:ext cx="3312864" cy="2897330"/>
          </a:xfrm>
          <a:prstGeom prst="rect">
            <a:avLst/>
          </a:prstGeom>
          <a:noFill/>
          <a:ln w="9525">
            <a:noFill/>
            <a:miter lim="800000"/>
            <a:headEnd/>
            <a:tailEnd/>
          </a:ln>
        </p:spPr>
      </p:pic>
      <p:pic>
        <p:nvPicPr>
          <p:cNvPr id="6" name="Picture 3" descr="O:\EU WelNet\powerpoint photos\24.chew water pipe.jpg"/>
          <p:cNvPicPr>
            <a:picLocks noChangeAspect="1" noChangeArrowheads="1"/>
          </p:cNvPicPr>
          <p:nvPr/>
        </p:nvPicPr>
        <p:blipFill>
          <a:blip r:embed="rId3" cstate="print"/>
          <a:srcRect/>
          <a:stretch>
            <a:fillRect/>
          </a:stretch>
        </p:blipFill>
        <p:spPr bwMode="auto">
          <a:xfrm>
            <a:off x="4355976" y="1196752"/>
            <a:ext cx="3957354" cy="206702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467544" y="764704"/>
            <a:ext cx="8208912" cy="5709121"/>
          </a:xfrm>
        </p:spPr>
        <p:txBody>
          <a:bodyPr>
            <a:normAutofit fontScale="92500" lnSpcReduction="10000"/>
          </a:bodyPr>
          <a:lstStyle/>
          <a:p>
            <a:pPr fontAlgn="t">
              <a:buNone/>
            </a:pPr>
            <a:r>
              <a:rPr lang="pl-PL" dirty="0"/>
              <a:t>   Materiały </a:t>
            </a:r>
            <a:r>
              <a:rPr lang="pl-PL" dirty="0" err="1"/>
              <a:t>wzbogaceniowe</a:t>
            </a:r>
            <a:r>
              <a:rPr lang="pl-PL" dirty="0"/>
              <a:t>, które stymulują zachowania związane z eksplorowaniem w dużym stopniu zapobiegają obgryzaniu ogonów. </a:t>
            </a:r>
            <a:br>
              <a:rPr lang="pl-PL" dirty="0"/>
            </a:br>
            <a:r>
              <a:rPr lang="pl-PL" dirty="0"/>
              <a:t>(</a:t>
            </a:r>
            <a:r>
              <a:rPr lang="pl-PL" dirty="0" err="1"/>
              <a:t>Studnitz</a:t>
            </a:r>
            <a:r>
              <a:rPr lang="pl-PL" dirty="0"/>
              <a:t> et al. 2007) </a:t>
            </a:r>
            <a:br>
              <a:rPr lang="pl-PL" dirty="0"/>
            </a:br>
            <a:br>
              <a:rPr lang="pl-PL" dirty="0"/>
            </a:br>
            <a:r>
              <a:rPr lang="pl-PL" dirty="0"/>
              <a:t>Ryzyko obgryzaniu ogonów jest najniższe, gdy świnie mają stały dostęp do słomy i gdzie jednocześnie dostępna jest ściółka i inne przedmioty. (Taylor et al. 2012) </a:t>
            </a:r>
            <a:br>
              <a:rPr lang="pl-PL" dirty="0"/>
            </a:br>
            <a:br>
              <a:rPr lang="pl-PL" dirty="0"/>
            </a:br>
            <a:r>
              <a:rPr lang="pl-PL" dirty="0"/>
              <a:t>Powyższe podkreśla silny związek między właściwościami oferowanych materiałów </a:t>
            </a:r>
            <a:r>
              <a:rPr lang="pl-PL" dirty="0" err="1"/>
              <a:t>wzbogaceniowych</a:t>
            </a:r>
            <a:r>
              <a:rPr lang="pl-PL" dirty="0"/>
              <a:t>, przejawianiem aktywności w zakresie eksploracji i manipulacji a występowaniem problemu obgryzania ogonów.</a:t>
            </a:r>
          </a:p>
          <a:p>
            <a:pPr fontAlgn="t">
              <a:buNone/>
            </a:pPr>
            <a:br>
              <a:rPr lang="pl-PL" dirty="0"/>
            </a:br>
            <a:r>
              <a:rPr lang="pl-PL" dirty="0"/>
              <a:t>"Niewiele jest dowodów, że dostarczanie zabawek, takich jak łańcuchy, kije i piłki  może zmniejszyć ryzyko obgryzania ogonów." EFSA (2007b),</a:t>
            </a:r>
          </a:p>
          <a:p>
            <a:pPr>
              <a:buNone/>
            </a:pPr>
            <a:endParaRPr lang="pl-PL" dirty="0"/>
          </a:p>
          <a:p>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1600200"/>
            <a:ext cx="7992888" cy="4873625"/>
          </a:xfrm>
        </p:spPr>
        <p:txBody>
          <a:bodyPr>
            <a:normAutofit/>
          </a:bodyPr>
          <a:lstStyle/>
          <a:p>
            <a:pPr>
              <a:spcBef>
                <a:spcPct val="0"/>
              </a:spcBef>
              <a:buNone/>
            </a:pPr>
            <a:r>
              <a:rPr lang="pl-PL" b="1" dirty="0">
                <a:ea typeface="ＭＳ Ｐゴシック" pitchFamily="34" charset="-128"/>
              </a:rPr>
              <a:t>Dyrektywa Rady </a:t>
            </a:r>
            <a:r>
              <a:rPr lang="en-GB" b="1" dirty="0">
                <a:ea typeface="ＭＳ Ｐゴシック" pitchFamily="34" charset="-128"/>
              </a:rPr>
              <a:t>2008/120/EC</a:t>
            </a:r>
            <a:r>
              <a:rPr lang="pl-PL" b="1" dirty="0">
                <a:ea typeface="ＭＳ Ｐゴシック" pitchFamily="34" charset="-128"/>
              </a:rPr>
              <a:t> </a:t>
            </a:r>
            <a:r>
              <a:rPr lang="en-GB" b="1" dirty="0" err="1">
                <a:ea typeface="ＭＳ Ｐゴシック" pitchFamily="34" charset="-128"/>
              </a:rPr>
              <a:t>Paragra</a:t>
            </a:r>
            <a:r>
              <a:rPr lang="pl-PL" b="1" dirty="0">
                <a:ea typeface="ＭＳ Ｐゴシック" pitchFamily="34" charset="-128"/>
              </a:rPr>
              <a:t>f</a:t>
            </a:r>
            <a:r>
              <a:rPr lang="en-GB" b="1" dirty="0">
                <a:ea typeface="ＭＳ Ｐゴシック" pitchFamily="34" charset="-128"/>
              </a:rPr>
              <a:t> 8 </a:t>
            </a:r>
            <a:r>
              <a:rPr lang="pl-PL" b="1" dirty="0">
                <a:ea typeface="ＭＳ Ｐゴシック" pitchFamily="34" charset="-128"/>
              </a:rPr>
              <a:t>Załącznika I </a:t>
            </a:r>
          </a:p>
          <a:p>
            <a:pPr>
              <a:spcBef>
                <a:spcPts val="0"/>
              </a:spcBef>
              <a:buNone/>
            </a:pPr>
            <a:r>
              <a:rPr lang="pl-PL" i="1" dirty="0"/>
              <a:t>„Ani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endParaRPr lang="pl-P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404664"/>
            <a:ext cx="8424936" cy="6069161"/>
          </a:xfrm>
        </p:spPr>
        <p:txBody>
          <a:bodyPr>
            <a:normAutofit/>
          </a:bodyPr>
          <a:lstStyle/>
          <a:p>
            <a:pPr>
              <a:buNone/>
            </a:pPr>
            <a:r>
              <a:rPr lang="pl-PL" sz="2000" dirty="0"/>
              <a:t>Znaczenie wzbogacenia środowiska ilustrują badania przeprowadzone</a:t>
            </a:r>
          </a:p>
          <a:p>
            <a:pPr>
              <a:buNone/>
            </a:pPr>
            <a:r>
              <a:rPr lang="pl-PL" sz="2000" dirty="0"/>
              <a:t>w Szwajcarii</a:t>
            </a:r>
            <a:r>
              <a:rPr lang="en-GB" sz="2000" dirty="0"/>
              <a:t> (</a:t>
            </a:r>
            <a:r>
              <a:rPr lang="en-GB" sz="2000" dirty="0" err="1"/>
              <a:t>Cagienard</a:t>
            </a:r>
            <a:r>
              <a:rPr lang="en-GB" sz="2000" dirty="0"/>
              <a:t> et al., 2005) </a:t>
            </a:r>
            <a:r>
              <a:rPr lang="pl-PL" sz="2000" dirty="0"/>
              <a:t>wskazujące, iż obgryzanie</a:t>
            </a:r>
          </a:p>
          <a:p>
            <a:pPr>
              <a:buNone/>
            </a:pPr>
            <a:r>
              <a:rPr lang="pl-PL" sz="2000" dirty="0"/>
              <a:t>ogonów u świń z nieobciętymi ogonami może zostać zredukowane do</a:t>
            </a:r>
          </a:p>
          <a:p>
            <a:pPr>
              <a:buNone/>
            </a:pPr>
            <a:r>
              <a:rPr lang="pl-PL" sz="2000" dirty="0"/>
              <a:t>poziomu podobnego jak u świń z obciętymi ogonami dzięki</a:t>
            </a:r>
          </a:p>
          <a:p>
            <a:pPr>
              <a:buNone/>
            </a:pPr>
            <a:r>
              <a:rPr lang="pl-PL" sz="2000" dirty="0"/>
              <a:t>zapewnieniu odpowiedniego wzbogacenia. </a:t>
            </a:r>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r>
              <a:rPr lang="pl-PL" sz="2000" dirty="0"/>
              <a:t>Chociaż zapewnienie wzbogacenia środowiska  jest najbardziej</a:t>
            </a:r>
          </a:p>
          <a:p>
            <a:pPr>
              <a:buNone/>
            </a:pPr>
            <a:r>
              <a:rPr lang="pl-PL" sz="2000" dirty="0"/>
              <a:t>skutecznym sposobem na zmniejszenie zachowania związanego z</a:t>
            </a:r>
          </a:p>
          <a:p>
            <a:pPr>
              <a:buNone/>
            </a:pPr>
            <a:r>
              <a:rPr lang="pl-PL" sz="2000" dirty="0"/>
              <a:t>obgryzaniem ogonów, istnieje kilka dodatkowych czynników ryzyka.</a:t>
            </a:r>
          </a:p>
          <a:p>
            <a:endParaRPr lang="pl-PL" dirty="0"/>
          </a:p>
        </p:txBody>
      </p:sp>
      <p:graphicFrame>
        <p:nvGraphicFramePr>
          <p:cNvPr id="4" name="Tabela 3"/>
          <p:cNvGraphicFramePr>
            <a:graphicFrameLocks noGrp="1"/>
          </p:cNvGraphicFramePr>
          <p:nvPr/>
        </p:nvGraphicFramePr>
        <p:xfrm>
          <a:off x="971601" y="2420889"/>
          <a:ext cx="6648399" cy="2023094"/>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20000"/>
                    </a:ext>
                  </a:extLst>
                </a:gridCol>
                <a:gridCol w="2216133">
                  <a:extLst>
                    <a:ext uri="{9D8B030D-6E8A-4147-A177-3AD203B41FA5}">
                      <a16:colId xmlns:a16="http://schemas.microsoft.com/office/drawing/2014/main" val="20001"/>
                    </a:ext>
                  </a:extLst>
                </a:gridCol>
                <a:gridCol w="2216133">
                  <a:extLst>
                    <a:ext uri="{9D8B030D-6E8A-4147-A177-3AD203B41FA5}">
                      <a16:colId xmlns:a16="http://schemas.microsoft.com/office/drawing/2014/main" val="20002"/>
                    </a:ext>
                  </a:extLst>
                </a:gridCol>
              </a:tblGrid>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Długość ogona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Sposób utrzymania</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Występowanie obgryzania ogona</a:t>
                      </a:r>
                      <a:endParaRPr kumimoji="0" lang="en-GB" sz="1600" b="0" i="0" u="none" strike="noStrike" cap="none" normalizeH="0" baseline="30000" dirty="0">
                        <a:ln>
                          <a:noFill/>
                        </a:ln>
                        <a:solidFill>
                          <a:srgbClr val="091543"/>
                        </a:solidFill>
                        <a:effectLst/>
                        <a:latin typeface="+mn-lt"/>
                        <a:ea typeface="ＭＳ Ｐゴシック" pitchFamily="34" charset="-128"/>
                      </a:endParaRPr>
                    </a:p>
                  </a:txBody>
                  <a:tcPr horzOverflow="overflow"/>
                </a:tc>
                <a:extLst>
                  <a:ext uri="{0D108BD9-81ED-4DB2-BD59-A6C34878D82A}">
                    <a16:rowId xmlns:a16="http://schemas.microsoft.com/office/drawing/2014/main" val="10000"/>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z rusztową podłogą</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21.9%</a:t>
                      </a:r>
                    </a:p>
                  </a:txBody>
                  <a:tcPr anchor="ctr" horzOverflow="overflow"/>
                </a:tc>
                <a:extLst>
                  <a:ext uri="{0D108BD9-81ED-4DB2-BD59-A6C34878D82A}">
                    <a16:rowId xmlns:a16="http://schemas.microsoft.com/office/drawing/2014/main" val="10001"/>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na ściółce oraz z dostępem do wybiegu</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2.8%</a:t>
                      </a:r>
                    </a:p>
                  </a:txBody>
                  <a:tcPr anchor="ctr" horzOverflow="overflow"/>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FSA risk scale4.png"/>
          <p:cNvPicPr>
            <a:picLocks noGrp="1" noChangeAspect="1"/>
          </p:cNvPicPr>
          <p:nvPr>
            <p:ph sz="quarter" idx="4294967295"/>
          </p:nvPr>
        </p:nvPicPr>
        <p:blipFill>
          <a:blip r:embed="rId2" cstate="print"/>
          <a:stretch>
            <a:fillRect/>
          </a:stretch>
        </p:blipFill>
        <p:spPr>
          <a:xfrm>
            <a:off x="0" y="836712"/>
            <a:ext cx="8748464" cy="5760640"/>
          </a:xfrm>
        </p:spPr>
      </p:pic>
      <p:sp>
        <p:nvSpPr>
          <p:cNvPr id="5" name="pole tekstowe 4"/>
          <p:cNvSpPr txBox="1"/>
          <p:nvPr/>
        </p:nvSpPr>
        <p:spPr>
          <a:xfrm>
            <a:off x="3563888" y="1700808"/>
            <a:ext cx="2304256" cy="261610"/>
          </a:xfrm>
          <a:prstGeom prst="rect">
            <a:avLst/>
          </a:prstGeom>
          <a:solidFill>
            <a:schemeClr val="bg1"/>
          </a:solidFill>
        </p:spPr>
        <p:txBody>
          <a:bodyPr wrap="square" rtlCol="0">
            <a:spAutoFit/>
          </a:bodyPr>
          <a:lstStyle/>
          <a:p>
            <a:r>
              <a:rPr lang="pl-PL" sz="1100" dirty="0"/>
              <a:t>Podłoga szczelinowa </a:t>
            </a:r>
          </a:p>
        </p:txBody>
      </p:sp>
      <p:sp>
        <p:nvSpPr>
          <p:cNvPr id="7" name="pole tekstowe 6"/>
          <p:cNvSpPr txBox="1"/>
          <p:nvPr/>
        </p:nvSpPr>
        <p:spPr>
          <a:xfrm>
            <a:off x="2339752" y="1916832"/>
            <a:ext cx="4032448" cy="261610"/>
          </a:xfrm>
          <a:prstGeom prst="rect">
            <a:avLst/>
          </a:prstGeom>
          <a:solidFill>
            <a:schemeClr val="bg1"/>
          </a:solidFill>
        </p:spPr>
        <p:txBody>
          <a:bodyPr wrap="square" rtlCol="0">
            <a:spAutoFit/>
          </a:bodyPr>
          <a:lstStyle/>
          <a:p>
            <a:r>
              <a:rPr lang="pl-PL" sz="1100" dirty="0"/>
              <a:t>Selekcja genetyczna na niskie otłuszczenie tuszy</a:t>
            </a:r>
          </a:p>
        </p:txBody>
      </p:sp>
      <p:sp>
        <p:nvSpPr>
          <p:cNvPr id="8" name="pole tekstowe 7"/>
          <p:cNvSpPr txBox="1"/>
          <p:nvPr/>
        </p:nvSpPr>
        <p:spPr>
          <a:xfrm>
            <a:off x="2123728" y="2132856"/>
            <a:ext cx="2232248" cy="261610"/>
          </a:xfrm>
          <a:prstGeom prst="rect">
            <a:avLst/>
          </a:prstGeom>
          <a:solidFill>
            <a:schemeClr val="bg1"/>
          </a:solidFill>
        </p:spPr>
        <p:txBody>
          <a:bodyPr wrap="square" rtlCol="0">
            <a:spAutoFit/>
          </a:bodyPr>
          <a:lstStyle/>
          <a:p>
            <a:r>
              <a:rPr lang="pl-PL" sz="1100" dirty="0"/>
              <a:t>Wysokie zagęszczenie</a:t>
            </a:r>
          </a:p>
        </p:txBody>
      </p:sp>
      <p:sp>
        <p:nvSpPr>
          <p:cNvPr id="9" name="pole tekstowe 8"/>
          <p:cNvSpPr txBox="1"/>
          <p:nvPr/>
        </p:nvSpPr>
        <p:spPr>
          <a:xfrm>
            <a:off x="1619672" y="2348880"/>
            <a:ext cx="1800200" cy="261610"/>
          </a:xfrm>
          <a:prstGeom prst="rect">
            <a:avLst/>
          </a:prstGeom>
          <a:solidFill>
            <a:schemeClr val="bg1"/>
          </a:solidFill>
        </p:spPr>
        <p:txBody>
          <a:bodyPr wrap="square" rtlCol="0">
            <a:spAutoFit/>
          </a:bodyPr>
          <a:lstStyle/>
          <a:p>
            <a:r>
              <a:rPr lang="pl-PL" sz="1100" dirty="0"/>
              <a:t>kastracja</a:t>
            </a:r>
          </a:p>
        </p:txBody>
      </p:sp>
      <p:sp>
        <p:nvSpPr>
          <p:cNvPr id="10" name="pole tekstowe 9"/>
          <p:cNvSpPr txBox="1"/>
          <p:nvPr/>
        </p:nvSpPr>
        <p:spPr>
          <a:xfrm>
            <a:off x="1547664" y="2564904"/>
            <a:ext cx="1872208" cy="261610"/>
          </a:xfrm>
          <a:prstGeom prst="rect">
            <a:avLst/>
          </a:prstGeom>
          <a:solidFill>
            <a:schemeClr val="bg1"/>
          </a:solidFill>
        </p:spPr>
        <p:txBody>
          <a:bodyPr wrap="square" rtlCol="0">
            <a:spAutoFit/>
          </a:bodyPr>
          <a:lstStyle/>
          <a:p>
            <a:r>
              <a:rPr lang="pl-PL" sz="1100" dirty="0"/>
              <a:t>Choroby w stadzie</a:t>
            </a:r>
          </a:p>
        </p:txBody>
      </p:sp>
      <p:sp>
        <p:nvSpPr>
          <p:cNvPr id="11" name="pole tekstowe 10"/>
          <p:cNvSpPr txBox="1"/>
          <p:nvPr/>
        </p:nvSpPr>
        <p:spPr>
          <a:xfrm>
            <a:off x="1331640" y="2780929"/>
            <a:ext cx="2088232" cy="276999"/>
          </a:xfrm>
          <a:prstGeom prst="rect">
            <a:avLst/>
          </a:prstGeom>
          <a:solidFill>
            <a:schemeClr val="bg1"/>
          </a:solidFill>
        </p:spPr>
        <p:txBody>
          <a:bodyPr wrap="square" rtlCol="0">
            <a:spAutoFit/>
          </a:bodyPr>
          <a:lstStyle/>
          <a:p>
            <a:r>
              <a:rPr lang="pl-PL" sz="1200" dirty="0"/>
              <a:t>Konkurowanie o paszę</a:t>
            </a:r>
          </a:p>
        </p:txBody>
      </p:sp>
      <p:sp>
        <p:nvSpPr>
          <p:cNvPr id="13" name="pole tekstowe 12"/>
          <p:cNvSpPr txBox="1"/>
          <p:nvPr/>
        </p:nvSpPr>
        <p:spPr>
          <a:xfrm>
            <a:off x="1187624" y="2996818"/>
            <a:ext cx="6840760" cy="261610"/>
          </a:xfrm>
          <a:prstGeom prst="rect">
            <a:avLst/>
          </a:prstGeom>
          <a:solidFill>
            <a:schemeClr val="bg1"/>
          </a:solidFill>
        </p:spPr>
        <p:txBody>
          <a:bodyPr wrap="square" rtlCol="0">
            <a:spAutoFit/>
          </a:bodyPr>
          <a:lstStyle/>
          <a:p>
            <a:r>
              <a:rPr lang="pl-PL" sz="1100" dirty="0"/>
              <a:t>Obecność zwierząt z obgryzionymi ogonami; </a:t>
            </a:r>
            <a:r>
              <a:rPr lang="pl-PL" sz="1100" dirty="0" err="1"/>
              <a:t>obecnosć</a:t>
            </a:r>
            <a:r>
              <a:rPr lang="pl-PL" sz="1100" dirty="0"/>
              <a:t> </a:t>
            </a:r>
            <a:r>
              <a:rPr lang="pl-PL" sz="1100" dirty="0" err="1"/>
              <a:t>zwierzat</a:t>
            </a:r>
            <a:r>
              <a:rPr lang="pl-PL" sz="1100" dirty="0"/>
              <a:t> obgryzających ogony</a:t>
            </a:r>
          </a:p>
        </p:txBody>
      </p:sp>
      <p:sp>
        <p:nvSpPr>
          <p:cNvPr id="14" name="pole tekstowe 13"/>
          <p:cNvSpPr txBox="1"/>
          <p:nvPr/>
        </p:nvSpPr>
        <p:spPr>
          <a:xfrm>
            <a:off x="1187624" y="3284984"/>
            <a:ext cx="4176464" cy="261610"/>
          </a:xfrm>
          <a:prstGeom prst="rect">
            <a:avLst/>
          </a:prstGeom>
          <a:solidFill>
            <a:schemeClr val="bg1"/>
          </a:solidFill>
        </p:spPr>
        <p:txBody>
          <a:bodyPr wrap="square" rtlCol="0">
            <a:spAutoFit/>
          </a:bodyPr>
          <a:lstStyle/>
          <a:p>
            <a:r>
              <a:rPr lang="pl-PL" sz="1100" dirty="0"/>
              <a:t>Brak ściółki gdy zwierzęta miały do niej poprzednio dostęp</a:t>
            </a:r>
          </a:p>
        </p:txBody>
      </p:sp>
      <p:sp>
        <p:nvSpPr>
          <p:cNvPr id="15" name="pole tekstowe 14"/>
          <p:cNvSpPr txBox="1"/>
          <p:nvPr/>
        </p:nvSpPr>
        <p:spPr>
          <a:xfrm>
            <a:off x="827584" y="3500874"/>
            <a:ext cx="3816424" cy="261610"/>
          </a:xfrm>
          <a:prstGeom prst="rect">
            <a:avLst/>
          </a:prstGeom>
          <a:solidFill>
            <a:schemeClr val="bg1"/>
          </a:solidFill>
        </p:spPr>
        <p:txBody>
          <a:bodyPr wrap="square" rtlCol="0">
            <a:spAutoFit/>
          </a:bodyPr>
          <a:lstStyle/>
          <a:p>
            <a:r>
              <a:rPr lang="pl-PL" sz="1100" dirty="0"/>
              <a:t>Mieszanie grup</a:t>
            </a:r>
          </a:p>
        </p:txBody>
      </p:sp>
      <p:sp>
        <p:nvSpPr>
          <p:cNvPr id="16" name="pole tekstowe 15"/>
          <p:cNvSpPr txBox="1"/>
          <p:nvPr/>
        </p:nvSpPr>
        <p:spPr>
          <a:xfrm>
            <a:off x="755576" y="3717032"/>
            <a:ext cx="3096344" cy="261610"/>
          </a:xfrm>
          <a:prstGeom prst="rect">
            <a:avLst/>
          </a:prstGeom>
          <a:solidFill>
            <a:schemeClr val="bg1"/>
          </a:solidFill>
        </p:spPr>
        <p:txBody>
          <a:bodyPr wrap="square" rtlCol="0">
            <a:spAutoFit/>
          </a:bodyPr>
          <a:lstStyle/>
          <a:p>
            <a:r>
              <a:rPr lang="pl-PL" sz="1100" dirty="0"/>
              <a:t>Nagła zmiana składu paszy</a:t>
            </a:r>
          </a:p>
        </p:txBody>
      </p:sp>
      <p:sp>
        <p:nvSpPr>
          <p:cNvPr id="17" name="pole tekstowe 16"/>
          <p:cNvSpPr txBox="1"/>
          <p:nvPr/>
        </p:nvSpPr>
        <p:spPr>
          <a:xfrm>
            <a:off x="611560" y="3933056"/>
            <a:ext cx="2592288" cy="261610"/>
          </a:xfrm>
          <a:prstGeom prst="rect">
            <a:avLst/>
          </a:prstGeom>
          <a:solidFill>
            <a:schemeClr val="bg1"/>
          </a:solidFill>
        </p:spPr>
        <p:txBody>
          <a:bodyPr wrap="square" rtlCol="0">
            <a:spAutoFit/>
          </a:bodyPr>
          <a:lstStyle/>
          <a:p>
            <a:r>
              <a:rPr lang="pl-PL" sz="1100" dirty="0"/>
              <a:t>Opóźnienie podawaniu paszy</a:t>
            </a:r>
          </a:p>
        </p:txBody>
      </p:sp>
      <p:sp>
        <p:nvSpPr>
          <p:cNvPr id="18" name="pole tekstowe 17"/>
          <p:cNvSpPr txBox="1"/>
          <p:nvPr/>
        </p:nvSpPr>
        <p:spPr>
          <a:xfrm>
            <a:off x="611560" y="4149080"/>
            <a:ext cx="2232248" cy="261610"/>
          </a:xfrm>
          <a:prstGeom prst="rect">
            <a:avLst/>
          </a:prstGeom>
          <a:solidFill>
            <a:schemeClr val="bg1"/>
          </a:solidFill>
        </p:spPr>
        <p:txBody>
          <a:bodyPr wrap="square" rtlCol="0">
            <a:spAutoFit/>
          </a:bodyPr>
          <a:lstStyle/>
          <a:p>
            <a:r>
              <a:rPr lang="pl-PL" sz="1100" dirty="0"/>
              <a:t>Stres cieplny</a:t>
            </a:r>
          </a:p>
        </p:txBody>
      </p:sp>
      <p:sp>
        <p:nvSpPr>
          <p:cNvPr id="19" name="pole tekstowe 18"/>
          <p:cNvSpPr txBox="1"/>
          <p:nvPr/>
        </p:nvSpPr>
        <p:spPr>
          <a:xfrm>
            <a:off x="539552" y="4365104"/>
            <a:ext cx="2448272" cy="261610"/>
          </a:xfrm>
          <a:prstGeom prst="rect">
            <a:avLst/>
          </a:prstGeom>
          <a:solidFill>
            <a:schemeClr val="bg1"/>
          </a:solidFill>
        </p:spPr>
        <p:txBody>
          <a:bodyPr wrap="square" rtlCol="0">
            <a:spAutoFit/>
          </a:bodyPr>
          <a:lstStyle/>
          <a:p>
            <a:r>
              <a:rPr lang="pl-PL" sz="1100" dirty="0"/>
              <a:t>Brak naturalnego światła</a:t>
            </a:r>
          </a:p>
        </p:txBody>
      </p:sp>
      <p:sp>
        <p:nvSpPr>
          <p:cNvPr id="20" name="pole tekstowe 19"/>
          <p:cNvSpPr txBox="1"/>
          <p:nvPr/>
        </p:nvSpPr>
        <p:spPr>
          <a:xfrm>
            <a:off x="6804248" y="1268760"/>
            <a:ext cx="1584176" cy="261610"/>
          </a:xfrm>
          <a:prstGeom prst="rect">
            <a:avLst/>
          </a:prstGeom>
          <a:solidFill>
            <a:schemeClr val="bg1"/>
          </a:solidFill>
        </p:spPr>
        <p:txBody>
          <a:bodyPr wrap="square" rtlCol="0">
            <a:spAutoFit/>
          </a:bodyPr>
          <a:lstStyle/>
          <a:p>
            <a:r>
              <a:rPr lang="pl-PL" sz="1100" dirty="0"/>
              <a:t>ubogie środowisko</a:t>
            </a:r>
          </a:p>
        </p:txBody>
      </p:sp>
      <p:sp>
        <p:nvSpPr>
          <p:cNvPr id="21" name="pole tekstowe 20"/>
          <p:cNvSpPr txBox="1"/>
          <p:nvPr/>
        </p:nvSpPr>
        <p:spPr>
          <a:xfrm>
            <a:off x="6228184" y="1575954"/>
            <a:ext cx="2520280" cy="268869"/>
          </a:xfrm>
          <a:prstGeom prst="rect">
            <a:avLst/>
          </a:prstGeom>
          <a:solidFill>
            <a:schemeClr val="bg1"/>
          </a:solidFill>
        </p:spPr>
        <p:txBody>
          <a:bodyPr wrap="square" rtlCol="0">
            <a:spAutoFit/>
          </a:bodyPr>
          <a:lstStyle/>
          <a:p>
            <a:r>
              <a:rPr lang="pl-PL" sz="1100" dirty="0"/>
              <a:t>Brak słomy  (</a:t>
            </a:r>
            <a:r>
              <a:rPr lang="pl-PL" sz="1100" dirty="0" err="1"/>
              <a:t>dlugie</a:t>
            </a:r>
            <a:r>
              <a:rPr lang="pl-PL" sz="1100" dirty="0"/>
              <a:t> </a:t>
            </a:r>
            <a:r>
              <a:rPr lang="pl-PL" sz="1100" dirty="0" err="1"/>
              <a:t>źdźbla</a:t>
            </a:r>
            <a:r>
              <a:rPr lang="pl-PL" sz="1100" dirty="0"/>
              <a:t>)</a:t>
            </a:r>
          </a:p>
        </p:txBody>
      </p:sp>
      <p:sp>
        <p:nvSpPr>
          <p:cNvPr id="22" name="pole tekstowe 21"/>
          <p:cNvSpPr txBox="1"/>
          <p:nvPr/>
        </p:nvSpPr>
        <p:spPr>
          <a:xfrm>
            <a:off x="395536" y="4581128"/>
            <a:ext cx="5112568" cy="261610"/>
          </a:xfrm>
          <a:prstGeom prst="rect">
            <a:avLst/>
          </a:prstGeom>
          <a:solidFill>
            <a:schemeClr val="bg1"/>
          </a:solidFill>
        </p:spPr>
        <p:txBody>
          <a:bodyPr wrap="square" rtlCol="0">
            <a:spAutoFit/>
          </a:bodyPr>
          <a:lstStyle/>
          <a:p>
            <a:r>
              <a:rPr lang="pl-PL" sz="1100" dirty="0"/>
              <a:t>Kliniczna postać chorób u świń z obgryzionymi ogonkami</a:t>
            </a:r>
          </a:p>
        </p:txBody>
      </p:sp>
      <p:sp>
        <p:nvSpPr>
          <p:cNvPr id="23" name="pole tekstowe 22"/>
          <p:cNvSpPr txBox="1"/>
          <p:nvPr/>
        </p:nvSpPr>
        <p:spPr>
          <a:xfrm>
            <a:off x="395536" y="4869160"/>
            <a:ext cx="3312368" cy="261610"/>
          </a:xfrm>
          <a:prstGeom prst="rect">
            <a:avLst/>
          </a:prstGeom>
          <a:solidFill>
            <a:schemeClr val="bg1"/>
          </a:solidFill>
        </p:spPr>
        <p:txBody>
          <a:bodyPr wrap="square" rtlCol="0">
            <a:spAutoFit/>
          </a:bodyPr>
          <a:lstStyle/>
          <a:p>
            <a:r>
              <a:rPr lang="pl-PL" sz="1100" dirty="0"/>
              <a:t>Obecność w stadzie świń  wolniej rosnących</a:t>
            </a:r>
          </a:p>
        </p:txBody>
      </p:sp>
      <p:sp>
        <p:nvSpPr>
          <p:cNvPr id="24" name="pole tekstowe 23"/>
          <p:cNvSpPr txBox="1"/>
          <p:nvPr/>
        </p:nvSpPr>
        <p:spPr>
          <a:xfrm>
            <a:off x="395536" y="5085184"/>
            <a:ext cx="1699455" cy="261610"/>
          </a:xfrm>
          <a:prstGeom prst="rect">
            <a:avLst/>
          </a:prstGeom>
          <a:solidFill>
            <a:schemeClr val="bg1"/>
          </a:solidFill>
        </p:spPr>
        <p:txBody>
          <a:bodyPr wrap="square" rtlCol="0">
            <a:spAutoFit/>
          </a:bodyPr>
          <a:lstStyle/>
          <a:p>
            <a:r>
              <a:rPr lang="pl-PL" sz="1100" dirty="0"/>
              <a:t>Duże stado</a:t>
            </a:r>
          </a:p>
        </p:txBody>
      </p:sp>
      <p:sp>
        <p:nvSpPr>
          <p:cNvPr id="26" name="pole tekstowe 25"/>
          <p:cNvSpPr txBox="1"/>
          <p:nvPr/>
        </p:nvSpPr>
        <p:spPr>
          <a:xfrm>
            <a:off x="395536" y="5373216"/>
            <a:ext cx="2952328" cy="261610"/>
          </a:xfrm>
          <a:prstGeom prst="rect">
            <a:avLst/>
          </a:prstGeom>
          <a:solidFill>
            <a:schemeClr val="bg1"/>
          </a:solidFill>
        </p:spPr>
        <p:txBody>
          <a:bodyPr wrap="square" rtlCol="0">
            <a:spAutoFit/>
          </a:bodyPr>
          <a:lstStyle/>
          <a:p>
            <a:r>
              <a:rPr lang="pl-PL" sz="1100" dirty="0"/>
              <a:t>Zła wentylacja; przeciągi </a:t>
            </a:r>
          </a:p>
        </p:txBody>
      </p:sp>
      <p:sp>
        <p:nvSpPr>
          <p:cNvPr id="27" name="pole tekstowe 26"/>
          <p:cNvSpPr txBox="1"/>
          <p:nvPr/>
        </p:nvSpPr>
        <p:spPr>
          <a:xfrm>
            <a:off x="323528" y="5661248"/>
            <a:ext cx="4392488" cy="261610"/>
          </a:xfrm>
          <a:prstGeom prst="rect">
            <a:avLst/>
          </a:prstGeom>
          <a:solidFill>
            <a:schemeClr val="bg1"/>
          </a:solidFill>
        </p:spPr>
        <p:txBody>
          <a:bodyPr wrap="square" rtlCol="0">
            <a:spAutoFit/>
          </a:bodyPr>
          <a:lstStyle/>
          <a:p>
            <a:r>
              <a:rPr lang="pl-PL" sz="1100" dirty="0"/>
              <a:t>Stres wywołany  niska temperaturą</a:t>
            </a:r>
          </a:p>
        </p:txBody>
      </p:sp>
      <p:sp>
        <p:nvSpPr>
          <p:cNvPr id="29" name="pole tekstowe 28"/>
          <p:cNvSpPr txBox="1"/>
          <p:nvPr/>
        </p:nvSpPr>
        <p:spPr>
          <a:xfrm>
            <a:off x="7812360" y="5949280"/>
            <a:ext cx="1101584" cy="246221"/>
          </a:xfrm>
          <a:prstGeom prst="rect">
            <a:avLst/>
          </a:prstGeom>
          <a:solidFill>
            <a:schemeClr val="bg1"/>
          </a:solidFill>
        </p:spPr>
        <p:txBody>
          <a:bodyPr wrap="square" rtlCol="0">
            <a:spAutoFit/>
          </a:bodyPr>
          <a:lstStyle/>
          <a:p>
            <a:r>
              <a:rPr lang="pl-PL" sz="1000" dirty="0"/>
              <a:t>WYSOKIE RYZYKO</a:t>
            </a:r>
          </a:p>
        </p:txBody>
      </p:sp>
      <p:sp>
        <p:nvSpPr>
          <p:cNvPr id="30" name="pole tekstowe 29"/>
          <p:cNvSpPr txBox="1"/>
          <p:nvPr/>
        </p:nvSpPr>
        <p:spPr>
          <a:xfrm>
            <a:off x="467544" y="548680"/>
            <a:ext cx="5328592" cy="646331"/>
          </a:xfrm>
          <a:prstGeom prst="rect">
            <a:avLst/>
          </a:prstGeom>
          <a:solidFill>
            <a:schemeClr val="bg1"/>
          </a:solidFill>
        </p:spPr>
        <p:txBody>
          <a:bodyPr wrap="square" rtlCol="0">
            <a:spAutoFit/>
          </a:bodyPr>
          <a:lstStyle/>
          <a:p>
            <a:r>
              <a:rPr lang="pl-PL" dirty="0"/>
              <a:t>Czynniki ryzyka wystąpienia obgryzania ogonów u świń z obciętymi ogonkami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251520" y="333375"/>
            <a:ext cx="7955855" cy="2879725"/>
          </a:xfrm>
        </p:spPr>
        <p:txBody>
          <a:bodyPr>
            <a:normAutofit fontScale="92500"/>
          </a:bodyPr>
          <a:lstStyle/>
          <a:p>
            <a:pPr fontAlgn="t">
              <a:buNone/>
            </a:pPr>
            <a:r>
              <a:rPr lang="pl-PL" sz="2200" dirty="0"/>
              <a:t>Poprzedni schemat przedstawia poszczególne poziomy ryzyka dla</a:t>
            </a:r>
          </a:p>
          <a:p>
            <a:pPr fontAlgn="t">
              <a:buNone/>
            </a:pPr>
            <a:r>
              <a:rPr lang="pl-PL" sz="2200" dirty="0"/>
              <a:t>każdego czynnika jednak obecność wielu czynników ryzyka może</a:t>
            </a:r>
          </a:p>
          <a:p>
            <a:pPr fontAlgn="t">
              <a:buNone/>
            </a:pPr>
            <a:r>
              <a:rPr lang="pl-PL" sz="2200" dirty="0"/>
              <a:t>mieć dodatkowy wpływ na ogólny poziom ryzyka wystąpienia</a:t>
            </a:r>
          </a:p>
          <a:p>
            <a:pPr fontAlgn="t">
              <a:buNone/>
            </a:pPr>
            <a:r>
              <a:rPr lang="pl-PL" sz="2200" dirty="0"/>
              <a:t>problemu z obgryzaniem ogonków.</a:t>
            </a:r>
          </a:p>
          <a:p>
            <a:pPr fontAlgn="t">
              <a:buNone/>
            </a:pPr>
            <a:r>
              <a:rPr lang="pl-PL" sz="2200" dirty="0"/>
              <a:t> </a:t>
            </a:r>
          </a:p>
          <a:p>
            <a:pPr fontAlgn="t">
              <a:buNone/>
            </a:pPr>
            <a:r>
              <a:rPr lang="pl-PL" sz="2200" dirty="0"/>
              <a:t>Czynnik wywołujący obgryzanie ogonków nie musi być głównym</a:t>
            </a:r>
          </a:p>
          <a:p>
            <a:pPr fontAlgn="t">
              <a:buNone/>
            </a:pPr>
            <a:r>
              <a:rPr lang="pl-PL" sz="2200" dirty="0"/>
              <a:t>powodem lecz jedynie czynnikiem uruchamiającym. </a:t>
            </a:r>
          </a:p>
          <a:p>
            <a:endParaRPr lang="pl-PL" dirty="0"/>
          </a:p>
        </p:txBody>
      </p:sp>
      <p:pic>
        <p:nvPicPr>
          <p:cNvPr id="5" name="Content Placeholder 4" descr="Overflowing bucket5.png"/>
          <p:cNvPicPr>
            <a:picLocks noChangeAspect="1"/>
          </p:cNvPicPr>
          <p:nvPr/>
        </p:nvPicPr>
        <p:blipFill>
          <a:blip r:embed="rId2" cstate="print"/>
          <a:srcRect/>
          <a:stretch>
            <a:fillRect/>
          </a:stretch>
        </p:blipFill>
        <p:spPr>
          <a:xfrm>
            <a:off x="467544" y="3140968"/>
            <a:ext cx="8136706" cy="3600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EFSAfarmertodolist6.png"/>
          <p:cNvPicPr>
            <a:picLocks noChangeAspect="1"/>
          </p:cNvPicPr>
          <p:nvPr/>
        </p:nvPicPr>
        <p:blipFill>
          <a:blip r:embed="rId2" cstate="print"/>
          <a:stretch>
            <a:fillRect/>
          </a:stretch>
        </p:blipFill>
        <p:spPr>
          <a:xfrm>
            <a:off x="-180528" y="-130134"/>
            <a:ext cx="9577064" cy="6988134"/>
          </a:xfrm>
          <a:prstGeom prst="rect">
            <a:avLst/>
          </a:prstGeom>
          <a:solidFill>
            <a:schemeClr val="bg1"/>
          </a:solidFill>
        </p:spPr>
      </p:pic>
      <p:sp>
        <p:nvSpPr>
          <p:cNvPr id="3" name="pole tekstowe 2"/>
          <p:cNvSpPr txBox="1"/>
          <p:nvPr/>
        </p:nvSpPr>
        <p:spPr>
          <a:xfrm>
            <a:off x="1619672" y="1412776"/>
            <a:ext cx="6336704" cy="307777"/>
          </a:xfrm>
          <a:prstGeom prst="rect">
            <a:avLst/>
          </a:prstGeom>
          <a:solidFill>
            <a:schemeClr val="bg1"/>
          </a:solidFill>
        </p:spPr>
        <p:txBody>
          <a:bodyPr wrap="square" rtlCol="0">
            <a:spAutoFit/>
          </a:bodyPr>
          <a:lstStyle/>
          <a:p>
            <a:r>
              <a:rPr lang="pl-PL" sz="1400" dirty="0"/>
              <a:t>Niezbilansowana dieta (w tym  aminokwasy i mikroelementy)</a:t>
            </a:r>
          </a:p>
        </p:txBody>
      </p:sp>
      <p:sp>
        <p:nvSpPr>
          <p:cNvPr id="4" name="pole tekstowe 3"/>
          <p:cNvSpPr txBox="1"/>
          <p:nvPr/>
        </p:nvSpPr>
        <p:spPr>
          <a:xfrm>
            <a:off x="1619672" y="1772816"/>
            <a:ext cx="2304256" cy="307777"/>
          </a:xfrm>
          <a:prstGeom prst="rect">
            <a:avLst/>
          </a:prstGeom>
          <a:solidFill>
            <a:schemeClr val="bg1"/>
          </a:solidFill>
        </p:spPr>
        <p:txBody>
          <a:bodyPr wrap="square" rtlCol="0">
            <a:spAutoFit/>
          </a:bodyPr>
          <a:lstStyle/>
          <a:p>
            <a:r>
              <a:rPr lang="pl-PL" sz="1400" dirty="0"/>
              <a:t>Nieodpowiednie żywienie</a:t>
            </a:r>
          </a:p>
        </p:txBody>
      </p:sp>
      <p:sp>
        <p:nvSpPr>
          <p:cNvPr id="5" name="pole tekstowe 4"/>
          <p:cNvSpPr txBox="1"/>
          <p:nvPr/>
        </p:nvSpPr>
        <p:spPr>
          <a:xfrm>
            <a:off x="4283968" y="1772816"/>
            <a:ext cx="3024336" cy="307777"/>
          </a:xfrm>
          <a:prstGeom prst="rect">
            <a:avLst/>
          </a:prstGeom>
          <a:solidFill>
            <a:schemeClr val="bg1"/>
          </a:solidFill>
        </p:spPr>
        <p:txBody>
          <a:bodyPr wrap="square" rtlCol="0">
            <a:spAutoFit/>
          </a:bodyPr>
          <a:lstStyle/>
          <a:p>
            <a:r>
              <a:rPr lang="pl-PL" sz="1400" dirty="0"/>
              <a:t>Brak odpowiedniej zawartości włókna</a:t>
            </a:r>
          </a:p>
        </p:txBody>
      </p:sp>
      <p:sp>
        <p:nvSpPr>
          <p:cNvPr id="6" name="pole tekstowe 5"/>
          <p:cNvSpPr txBox="1"/>
          <p:nvPr/>
        </p:nvSpPr>
        <p:spPr>
          <a:xfrm>
            <a:off x="1691680" y="2060848"/>
            <a:ext cx="7344816" cy="307777"/>
          </a:xfrm>
          <a:prstGeom prst="rect">
            <a:avLst/>
          </a:prstGeom>
          <a:solidFill>
            <a:schemeClr val="bg1"/>
          </a:solidFill>
        </p:spPr>
        <p:txBody>
          <a:bodyPr wrap="square" rtlCol="0">
            <a:spAutoFit/>
          </a:bodyPr>
          <a:lstStyle/>
          <a:p>
            <a:r>
              <a:rPr lang="pl-PL" sz="1400" dirty="0"/>
              <a:t>Usunięcie ze stada świń z obgryzionymi ogonami lub obgryzających ogony</a:t>
            </a:r>
          </a:p>
        </p:txBody>
      </p:sp>
      <p:sp>
        <p:nvSpPr>
          <p:cNvPr id="7" name="pole tekstowe 6"/>
          <p:cNvSpPr txBox="1"/>
          <p:nvPr/>
        </p:nvSpPr>
        <p:spPr>
          <a:xfrm>
            <a:off x="1619672" y="2420888"/>
            <a:ext cx="5256584" cy="307777"/>
          </a:xfrm>
          <a:prstGeom prst="rect">
            <a:avLst/>
          </a:prstGeom>
          <a:solidFill>
            <a:schemeClr val="bg1"/>
          </a:solidFill>
        </p:spPr>
        <p:txBody>
          <a:bodyPr wrap="square" rtlCol="0">
            <a:spAutoFit/>
          </a:bodyPr>
          <a:lstStyle/>
          <a:p>
            <a:r>
              <a:rPr lang="pl-PL" sz="1400" dirty="0"/>
              <a:t>Mieszanie zwierząt (z wyłączeniem warchlaków)</a:t>
            </a:r>
          </a:p>
        </p:txBody>
      </p:sp>
      <p:sp>
        <p:nvSpPr>
          <p:cNvPr id="8" name="pole tekstowe 7"/>
          <p:cNvSpPr txBox="1"/>
          <p:nvPr/>
        </p:nvSpPr>
        <p:spPr>
          <a:xfrm>
            <a:off x="1619672" y="2708920"/>
            <a:ext cx="7344816" cy="307777"/>
          </a:xfrm>
          <a:prstGeom prst="rect">
            <a:avLst/>
          </a:prstGeom>
          <a:solidFill>
            <a:schemeClr val="bg1"/>
          </a:solidFill>
        </p:spPr>
        <p:txBody>
          <a:bodyPr wrap="square" rtlCol="0">
            <a:spAutoFit/>
          </a:bodyPr>
          <a:lstStyle/>
          <a:p>
            <a:r>
              <a:rPr lang="pl-PL" sz="1400" dirty="0"/>
              <a:t>Zła jakość powietrza (podwyższony poziom CO2, CO, H2S, NH3, pył, duża prędkość powietrza)</a:t>
            </a:r>
          </a:p>
        </p:txBody>
      </p:sp>
      <p:sp>
        <p:nvSpPr>
          <p:cNvPr id="9" name="pole tekstowe 8"/>
          <p:cNvSpPr txBox="1"/>
          <p:nvPr/>
        </p:nvSpPr>
        <p:spPr>
          <a:xfrm>
            <a:off x="1691680" y="3068960"/>
            <a:ext cx="5760640" cy="307777"/>
          </a:xfrm>
          <a:prstGeom prst="rect">
            <a:avLst/>
          </a:prstGeom>
          <a:solidFill>
            <a:schemeClr val="bg1"/>
          </a:solidFill>
        </p:spPr>
        <p:txBody>
          <a:bodyPr wrap="square" rtlCol="0">
            <a:spAutoFit/>
          </a:bodyPr>
          <a:lstStyle/>
          <a:p>
            <a:r>
              <a:rPr lang="pl-PL" sz="1400" dirty="0"/>
              <a:t>Niewłaściwy dostęp, jakość lub ilość materiału </a:t>
            </a:r>
            <a:r>
              <a:rPr lang="pl-PL" sz="1400" dirty="0" err="1"/>
              <a:t>wzbogaceniowego</a:t>
            </a:r>
            <a:endParaRPr lang="pl-PL" sz="1400" dirty="0"/>
          </a:p>
        </p:txBody>
      </p:sp>
      <p:sp>
        <p:nvSpPr>
          <p:cNvPr id="10" name="pole tekstowe 9"/>
          <p:cNvSpPr txBox="1"/>
          <p:nvPr/>
        </p:nvSpPr>
        <p:spPr>
          <a:xfrm>
            <a:off x="1619672" y="3356992"/>
            <a:ext cx="4176464" cy="307777"/>
          </a:xfrm>
          <a:prstGeom prst="rect">
            <a:avLst/>
          </a:prstGeom>
          <a:solidFill>
            <a:schemeClr val="bg1"/>
          </a:solidFill>
        </p:spPr>
        <p:txBody>
          <a:bodyPr wrap="square" rtlCol="0">
            <a:spAutoFit/>
          </a:bodyPr>
          <a:lstStyle/>
          <a:p>
            <a:r>
              <a:rPr lang="pl-PL" sz="1400" dirty="0"/>
              <a:t>Zły status zdrowotny stada lub </a:t>
            </a:r>
            <a:r>
              <a:rPr lang="pl-PL" sz="1400" dirty="0" err="1"/>
              <a:t>pojedyńczych</a:t>
            </a:r>
            <a:r>
              <a:rPr lang="pl-PL" sz="1400" dirty="0"/>
              <a:t> świń</a:t>
            </a:r>
          </a:p>
        </p:txBody>
      </p:sp>
      <p:sp>
        <p:nvSpPr>
          <p:cNvPr id="11" name="pole tekstowe 10"/>
          <p:cNvSpPr txBox="1"/>
          <p:nvPr/>
        </p:nvSpPr>
        <p:spPr>
          <a:xfrm>
            <a:off x="1619672" y="3717033"/>
            <a:ext cx="3595475" cy="492443"/>
          </a:xfrm>
          <a:prstGeom prst="rect">
            <a:avLst/>
          </a:prstGeom>
          <a:solidFill>
            <a:schemeClr val="bg1"/>
          </a:solidFill>
        </p:spPr>
        <p:txBody>
          <a:bodyPr wrap="square" rtlCol="0">
            <a:spAutoFit/>
          </a:bodyPr>
          <a:lstStyle/>
          <a:p>
            <a:r>
              <a:rPr lang="pl-PL" sz="1400" dirty="0"/>
              <a:t>Stres spowodowany zbyt niska lub zbyt wysoka </a:t>
            </a:r>
            <a:r>
              <a:rPr lang="pl-PL" sz="1200" dirty="0"/>
              <a:t>temperaturą</a:t>
            </a:r>
          </a:p>
        </p:txBody>
      </p:sp>
      <p:sp>
        <p:nvSpPr>
          <p:cNvPr id="12" name="pole tekstowe 11"/>
          <p:cNvSpPr txBox="1"/>
          <p:nvPr/>
        </p:nvSpPr>
        <p:spPr>
          <a:xfrm>
            <a:off x="1619672" y="4005064"/>
            <a:ext cx="2376264" cy="307777"/>
          </a:xfrm>
          <a:prstGeom prst="rect">
            <a:avLst/>
          </a:prstGeom>
          <a:solidFill>
            <a:schemeClr val="bg1"/>
          </a:solidFill>
        </p:spPr>
        <p:txBody>
          <a:bodyPr wrap="square" rtlCol="0">
            <a:spAutoFit/>
          </a:bodyPr>
          <a:lstStyle/>
          <a:p>
            <a:r>
              <a:rPr lang="pl-PL" sz="1400" dirty="0"/>
              <a:t>Zbyt duże zagęszczenie</a:t>
            </a:r>
          </a:p>
        </p:txBody>
      </p:sp>
      <p:sp>
        <p:nvSpPr>
          <p:cNvPr id="13" name="pole tekstowe 12"/>
          <p:cNvSpPr txBox="1"/>
          <p:nvPr/>
        </p:nvSpPr>
        <p:spPr>
          <a:xfrm>
            <a:off x="1691680" y="4941168"/>
            <a:ext cx="5616624" cy="307777"/>
          </a:xfrm>
          <a:prstGeom prst="rect">
            <a:avLst/>
          </a:prstGeom>
          <a:solidFill>
            <a:schemeClr val="bg1"/>
          </a:solidFill>
        </p:spPr>
        <p:txBody>
          <a:bodyPr wrap="square" rtlCol="0">
            <a:spAutoFit/>
          </a:bodyPr>
          <a:lstStyle/>
          <a:p>
            <a:r>
              <a:rPr lang="pl-PL" sz="1400" dirty="0"/>
              <a:t>Brak ściółki, gdy poprzednio świnie miały zapewniona ściółkę</a:t>
            </a:r>
          </a:p>
        </p:txBody>
      </p:sp>
      <p:sp>
        <p:nvSpPr>
          <p:cNvPr id="14" name="pole tekstowe 13"/>
          <p:cNvSpPr txBox="1"/>
          <p:nvPr/>
        </p:nvSpPr>
        <p:spPr>
          <a:xfrm>
            <a:off x="1619672" y="5589240"/>
            <a:ext cx="3961410" cy="307777"/>
          </a:xfrm>
          <a:prstGeom prst="rect">
            <a:avLst/>
          </a:prstGeom>
          <a:solidFill>
            <a:schemeClr val="bg1"/>
          </a:solidFill>
        </p:spPr>
        <p:txBody>
          <a:bodyPr wrap="square" rtlCol="0">
            <a:spAutoFit/>
          </a:bodyPr>
          <a:lstStyle/>
          <a:p>
            <a:r>
              <a:rPr lang="pl-PL" sz="1400" dirty="0"/>
              <a:t>Genetyczna selekcja na niską zawartość tłuszczu</a:t>
            </a:r>
          </a:p>
        </p:txBody>
      </p:sp>
      <p:sp>
        <p:nvSpPr>
          <p:cNvPr id="15" name="pole tekstowe 14"/>
          <p:cNvSpPr txBox="1"/>
          <p:nvPr/>
        </p:nvSpPr>
        <p:spPr>
          <a:xfrm>
            <a:off x="1" y="5661248"/>
            <a:ext cx="1043608" cy="1200329"/>
          </a:xfrm>
          <a:prstGeom prst="rect">
            <a:avLst/>
          </a:prstGeom>
          <a:solidFill>
            <a:schemeClr val="bg1"/>
          </a:solidFill>
        </p:spPr>
        <p:txBody>
          <a:bodyPr wrap="square" rtlCol="0">
            <a:spAutoFit/>
          </a:bodyPr>
          <a:lstStyle/>
          <a:p>
            <a:r>
              <a:rPr lang="pl-PL" dirty="0"/>
              <a:t>Najtrudniejsze do zmiany</a:t>
            </a:r>
          </a:p>
        </p:txBody>
      </p:sp>
      <p:sp>
        <p:nvSpPr>
          <p:cNvPr id="16" name="pole tekstowe 15"/>
          <p:cNvSpPr txBox="1"/>
          <p:nvPr/>
        </p:nvSpPr>
        <p:spPr>
          <a:xfrm>
            <a:off x="0" y="1268760"/>
            <a:ext cx="1115617" cy="923330"/>
          </a:xfrm>
          <a:prstGeom prst="rect">
            <a:avLst/>
          </a:prstGeom>
          <a:solidFill>
            <a:schemeClr val="bg1"/>
          </a:solidFill>
        </p:spPr>
        <p:txBody>
          <a:bodyPr wrap="square" rtlCol="0">
            <a:spAutoFit/>
          </a:bodyPr>
          <a:lstStyle/>
          <a:p>
            <a:r>
              <a:rPr lang="pl-PL" dirty="0"/>
              <a:t>Najłatwiejsze do zmiany</a:t>
            </a:r>
          </a:p>
        </p:txBody>
      </p:sp>
      <p:sp>
        <p:nvSpPr>
          <p:cNvPr id="17" name="pole tekstowe 16"/>
          <p:cNvSpPr txBox="1"/>
          <p:nvPr/>
        </p:nvSpPr>
        <p:spPr>
          <a:xfrm>
            <a:off x="0" y="0"/>
            <a:ext cx="9230725" cy="707886"/>
          </a:xfrm>
          <a:prstGeom prst="rect">
            <a:avLst/>
          </a:prstGeom>
          <a:solidFill>
            <a:schemeClr val="bg1"/>
          </a:solidFill>
        </p:spPr>
        <p:txBody>
          <a:bodyPr wrap="square" rtlCol="0">
            <a:spAutoFit/>
          </a:bodyPr>
          <a:lstStyle/>
          <a:p>
            <a:r>
              <a:rPr lang="pl-PL" sz="2000" dirty="0"/>
              <a:t>Niektóre przyczyny obgryzania ogonów i poziom trudności ich zmiany przez rolnika (EFSA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175" b="16474"/>
          <a:stretch>
            <a:fillRect/>
          </a:stretch>
        </p:blipFill>
        <p:spPr bwMode="auto">
          <a:xfrm>
            <a:off x="251520" y="620688"/>
            <a:ext cx="1490533" cy="1701348"/>
          </a:xfrm>
          <a:prstGeom prst="rect">
            <a:avLst/>
          </a:prstGeom>
          <a:noFill/>
          <a:ln w="9525">
            <a:noFill/>
            <a:miter lim="800000"/>
            <a:headEnd/>
            <a:tailEnd/>
          </a:ln>
          <a:effectLst/>
        </p:spPr>
      </p:pic>
      <p:pic>
        <p:nvPicPr>
          <p:cNvPr id="3" name="Picture 2" descr="O:\EU WelNet\powerpoint photos\38.fresh blood on tail.jpg"/>
          <p:cNvPicPr>
            <a:picLocks noChangeAspect="1" noChangeArrowheads="1"/>
          </p:cNvPicPr>
          <p:nvPr/>
        </p:nvPicPr>
        <p:blipFill>
          <a:blip r:embed="rId3" cstate="print"/>
          <a:srcRect/>
          <a:stretch>
            <a:fillRect/>
          </a:stretch>
        </p:blipFill>
        <p:spPr bwMode="auto">
          <a:xfrm>
            <a:off x="251520" y="2564904"/>
            <a:ext cx="1944216" cy="177789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t="3143" b="6285"/>
          <a:stretch>
            <a:fillRect/>
          </a:stretch>
        </p:blipFill>
        <p:spPr bwMode="auto">
          <a:xfrm>
            <a:off x="251520" y="4509120"/>
            <a:ext cx="1626774" cy="2138553"/>
          </a:xfrm>
          <a:prstGeom prst="rect">
            <a:avLst/>
          </a:prstGeom>
          <a:noFill/>
          <a:ln w="9525">
            <a:noFill/>
            <a:miter lim="800000"/>
            <a:headEnd/>
            <a:tailEnd/>
          </a:ln>
          <a:effectLst/>
        </p:spPr>
      </p:pic>
      <p:sp>
        <p:nvSpPr>
          <p:cNvPr id="5" name="pole tekstowe 4"/>
          <p:cNvSpPr txBox="1"/>
          <p:nvPr/>
        </p:nvSpPr>
        <p:spPr>
          <a:xfrm>
            <a:off x="3635896" y="1124744"/>
            <a:ext cx="184731" cy="369332"/>
          </a:xfrm>
          <a:prstGeom prst="rect">
            <a:avLst/>
          </a:prstGeom>
          <a:noFill/>
        </p:spPr>
        <p:txBody>
          <a:bodyPr wrap="none" rtlCol="0">
            <a:spAutoFit/>
          </a:bodyPr>
          <a:lstStyle/>
          <a:p>
            <a:endParaRPr lang="pl-PL" dirty="0"/>
          </a:p>
        </p:txBody>
      </p:sp>
      <p:sp>
        <p:nvSpPr>
          <p:cNvPr id="8" name="pole tekstowe 7"/>
          <p:cNvSpPr txBox="1"/>
          <p:nvPr/>
        </p:nvSpPr>
        <p:spPr>
          <a:xfrm>
            <a:off x="3788296" y="1277144"/>
            <a:ext cx="1215752" cy="369332"/>
          </a:xfrm>
          <a:prstGeom prst="rect">
            <a:avLst/>
          </a:prstGeom>
          <a:noFill/>
        </p:spPr>
        <p:txBody>
          <a:bodyPr wrap="square" rtlCol="0">
            <a:spAutoFit/>
          </a:bodyPr>
          <a:lstStyle/>
          <a:p>
            <a:endParaRPr lang="pl-PL" dirty="0"/>
          </a:p>
        </p:txBody>
      </p:sp>
      <p:sp>
        <p:nvSpPr>
          <p:cNvPr id="9" name="pole tekstowe 8"/>
          <p:cNvSpPr txBox="1"/>
          <p:nvPr/>
        </p:nvSpPr>
        <p:spPr>
          <a:xfrm>
            <a:off x="2771800" y="620688"/>
            <a:ext cx="3888432" cy="2554545"/>
          </a:xfrm>
          <a:prstGeom prst="rect">
            <a:avLst/>
          </a:prstGeom>
          <a:noFill/>
        </p:spPr>
        <p:txBody>
          <a:bodyPr wrap="square" rtlCol="0">
            <a:spAutoFit/>
          </a:bodyPr>
          <a:lstStyle/>
          <a:p>
            <a:r>
              <a:rPr lang="pl-PL" sz="2000" dirty="0"/>
              <a:t>Wynik 0:</a:t>
            </a:r>
          </a:p>
          <a:p>
            <a:r>
              <a:rPr lang="pl-PL" sz="2000" dirty="0"/>
              <a:t>a – brak śladów  pogryzienia ogona</a:t>
            </a:r>
          </a:p>
          <a:p>
            <a:r>
              <a:rPr lang="pl-PL" sz="2000" dirty="0"/>
              <a:t>b – powierzchowne ślady ugryzień  ale brak świeżej krwi lub opuchlizny (czerwone ślady na ogonie nie są uważane za rany jeśli nie ma świeżej krwi )</a:t>
            </a:r>
          </a:p>
        </p:txBody>
      </p:sp>
      <p:sp>
        <p:nvSpPr>
          <p:cNvPr id="10" name="pole tekstowe 9"/>
          <p:cNvSpPr txBox="1"/>
          <p:nvPr/>
        </p:nvSpPr>
        <p:spPr>
          <a:xfrm>
            <a:off x="2771800" y="4293096"/>
            <a:ext cx="5760641" cy="1631216"/>
          </a:xfrm>
          <a:prstGeom prst="rect">
            <a:avLst/>
          </a:prstGeom>
          <a:noFill/>
        </p:spPr>
        <p:txBody>
          <a:bodyPr wrap="square" rtlCol="0">
            <a:spAutoFit/>
          </a:bodyPr>
          <a:lstStyle/>
          <a:p>
            <a:r>
              <a:rPr lang="en-GB" sz="2000" dirty="0" err="1"/>
              <a:t>Wynik</a:t>
            </a:r>
            <a:r>
              <a:rPr lang="en-GB" sz="2000" dirty="0"/>
              <a:t> 2:</a:t>
            </a:r>
            <a:endParaRPr lang="pl-PL" sz="2000" dirty="0"/>
          </a:p>
          <a:p>
            <a:r>
              <a:rPr lang="en-GB" sz="2000" dirty="0"/>
              <a:t>c – </a:t>
            </a:r>
            <a:r>
              <a:rPr lang="en-GB" sz="2000" dirty="0" err="1"/>
              <a:t>Świeża</a:t>
            </a:r>
            <a:r>
              <a:rPr lang="en-GB" sz="2000" dirty="0"/>
              <a:t> </a:t>
            </a:r>
            <a:r>
              <a:rPr lang="en-GB" sz="2000" dirty="0" err="1"/>
              <a:t>krew</a:t>
            </a:r>
            <a:r>
              <a:rPr lang="en-GB" sz="2000" dirty="0"/>
              <a:t> </a:t>
            </a:r>
            <a:r>
              <a:rPr lang="en-GB" sz="2000" dirty="0" err="1"/>
              <a:t>widoczna</a:t>
            </a:r>
            <a:r>
              <a:rPr lang="en-GB" sz="2000" dirty="0"/>
              <a:t> </a:t>
            </a:r>
            <a:r>
              <a:rPr lang="en-GB" sz="2000" dirty="0" err="1"/>
              <a:t>na</a:t>
            </a:r>
            <a:r>
              <a:rPr lang="en-GB" sz="2000" dirty="0"/>
              <a:t> </a:t>
            </a:r>
            <a:r>
              <a:rPr lang="en-GB" sz="2000" dirty="0" err="1"/>
              <a:t>ogonie</a:t>
            </a:r>
            <a:r>
              <a:rPr lang="en-GB" sz="2000" dirty="0"/>
              <a:t>; </a:t>
            </a:r>
            <a:r>
              <a:rPr lang="en-GB" sz="2000" dirty="0" err="1"/>
              <a:t>widoczna</a:t>
            </a:r>
            <a:r>
              <a:rPr lang="en-GB" sz="2000" dirty="0"/>
              <a:t> </a:t>
            </a:r>
            <a:r>
              <a:rPr lang="en-GB" sz="2000" dirty="0" err="1"/>
              <a:t>opuchlizna</a:t>
            </a:r>
            <a:r>
              <a:rPr lang="en-GB" sz="2000" dirty="0"/>
              <a:t> </a:t>
            </a:r>
            <a:r>
              <a:rPr lang="en-GB" sz="2000" dirty="0" err="1"/>
              <a:t>i</a:t>
            </a:r>
            <a:r>
              <a:rPr lang="en-GB" sz="2000" dirty="0"/>
              <a:t> </a:t>
            </a:r>
            <a:r>
              <a:rPr lang="en-GB" sz="2000" dirty="0" err="1"/>
              <a:t>objawy</a:t>
            </a:r>
            <a:r>
              <a:rPr lang="en-GB" sz="2000" dirty="0"/>
              <a:t> </a:t>
            </a:r>
            <a:r>
              <a:rPr lang="en-GB" sz="2000" dirty="0" err="1"/>
              <a:t>zapalenia</a:t>
            </a:r>
            <a:r>
              <a:rPr lang="en-GB" sz="2000" dirty="0"/>
              <a:t>.</a:t>
            </a:r>
            <a:endParaRPr lang="pl-PL" sz="2000" dirty="0"/>
          </a:p>
          <a:p>
            <a:r>
              <a:rPr lang="pl-PL" sz="2000" dirty="0"/>
              <a:t>cześć ogona została odgryziona i utworzył sie strup.	 </a:t>
            </a:r>
            <a:r>
              <a:rPr lang="en-GB" sz="2000" dirty="0"/>
              <a:t>(Welfare Quality Protocol, 2009)</a:t>
            </a:r>
            <a:endParaRPr lang="pl-PL"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64896" cy="5853137"/>
          </a:xfrm>
        </p:spPr>
        <p:txBody>
          <a:bodyPr>
            <a:noAutofit/>
          </a:bodyPr>
          <a:lstStyle/>
          <a:p>
            <a:r>
              <a:rPr lang="pl-PL" sz="2000" dirty="0"/>
              <a:t>Ból: </a:t>
            </a:r>
            <a:br>
              <a:rPr lang="pl-PL" sz="2000" dirty="0"/>
            </a:br>
            <a:r>
              <a:rPr lang="pl-PL" sz="2000" dirty="0"/>
              <a:t>Obgryzanie ogonów zazwyczaj pojawia się po fazie żucia ogonów nie powodującego uszkodzenia. Gdy ogon zostaje zraniony, świnia staje się bardziej aktywna z powodu odczuwanego dyskomfortu i bólu. Wzrost aktywności takiej świni oraz smak krwi powoduje wzrost zainteresowania obgryzaniem ogonów. </a:t>
            </a:r>
            <a:br>
              <a:rPr lang="pl-PL" sz="2000" dirty="0"/>
            </a:br>
            <a:r>
              <a:rPr lang="pl-PL" sz="2000" dirty="0"/>
              <a:t>(</a:t>
            </a:r>
            <a:r>
              <a:rPr lang="pl-PL" sz="2000" dirty="0" err="1"/>
              <a:t>Schroder-Petersen</a:t>
            </a:r>
            <a:r>
              <a:rPr lang="pl-PL" sz="2000" dirty="0"/>
              <a:t> i </a:t>
            </a:r>
            <a:r>
              <a:rPr lang="pl-PL" sz="2000" dirty="0" err="1"/>
              <a:t>Simonsen</a:t>
            </a:r>
            <a:r>
              <a:rPr lang="pl-PL" sz="2000" dirty="0"/>
              <a:t>, 2001)</a:t>
            </a:r>
          </a:p>
          <a:p>
            <a:pPr>
              <a:buNone/>
            </a:pPr>
            <a:r>
              <a:rPr lang="pl-PL" sz="2000" dirty="0"/>
              <a:t>    Ofiara obgryzania ogona cierpi zarówno ból i strach, szczególnie w małych i jałowych boksach, gdzie nie jest w stanie uciec przed atakami. </a:t>
            </a:r>
            <a:br>
              <a:rPr lang="pl-PL" sz="2000" dirty="0"/>
            </a:br>
            <a:r>
              <a:rPr lang="pl-PL" sz="2000" dirty="0"/>
              <a:t>(EFSA, 2007b) </a:t>
            </a:r>
            <a:br>
              <a:rPr lang="pl-PL" sz="2000" dirty="0"/>
            </a:br>
            <a:br>
              <a:rPr lang="pl-PL" sz="2000" dirty="0"/>
            </a:br>
            <a:r>
              <a:rPr lang="pl-PL" sz="2000" dirty="0" err="1"/>
              <a:t>Schroder-Petersen</a:t>
            </a:r>
            <a:r>
              <a:rPr lang="pl-PL" sz="2000" dirty="0"/>
              <a:t> i </a:t>
            </a:r>
            <a:r>
              <a:rPr lang="pl-PL" sz="2000" dirty="0" err="1"/>
              <a:t>Simonsen</a:t>
            </a:r>
            <a:r>
              <a:rPr lang="pl-PL" sz="2000" dirty="0"/>
              <a:t> (2001), wskazują, że na ból wynikający z pogryzienia ogona skalda się ból wynikający z posiadanej rany oraz ból wynikający z zainfekowania tejże rany. </a:t>
            </a:r>
          </a:p>
          <a:p>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8291264" cy="908720"/>
          </a:xfrm>
        </p:spPr>
        <p:txBody>
          <a:bodyPr>
            <a:noAutofit/>
          </a:bodyPr>
          <a:lstStyle/>
          <a:p>
            <a:br>
              <a:rPr lang="pl-PL" sz="2800" b="1" dirty="0">
                <a:ea typeface="ＭＳ Ｐゴシック" pitchFamily="34" charset="-128"/>
              </a:rPr>
            </a:br>
            <a:br>
              <a:rPr lang="en-GB" sz="2800" b="1" dirty="0">
                <a:ea typeface="ＭＳ Ｐゴシック" pitchFamily="34" charset="-128"/>
              </a:rPr>
            </a:br>
            <a:r>
              <a:rPr lang="pl-PL" sz="2800" dirty="0">
                <a:ea typeface="ＭＳ Ｐゴシック" pitchFamily="34" charset="-128"/>
              </a:rPr>
              <a:t> </a:t>
            </a:r>
            <a:r>
              <a:rPr lang="pl-PL" sz="2400" dirty="0">
                <a:ea typeface="ＭＳ Ｐゴシック" pitchFamily="34" charset="-128"/>
              </a:rPr>
              <a:t>Dyrektywa Rady </a:t>
            </a:r>
            <a:r>
              <a:rPr lang="en-GB" sz="2400" dirty="0">
                <a:ea typeface="ＭＳ Ｐゴシック" pitchFamily="34" charset="-128"/>
              </a:rPr>
              <a:t>2008/120/EC</a:t>
            </a:r>
            <a:r>
              <a:rPr lang="pl-PL" sz="2400" dirty="0">
                <a:ea typeface="ＭＳ Ｐゴシック" pitchFamily="34" charset="-128"/>
              </a:rPr>
              <a:t> </a:t>
            </a:r>
            <a:r>
              <a:rPr lang="en-GB" sz="2400" dirty="0" err="1">
                <a:ea typeface="ＭＳ Ｐゴシック" pitchFamily="34" charset="-128"/>
              </a:rPr>
              <a:t>Paragra</a:t>
            </a:r>
            <a:r>
              <a:rPr lang="pl-PL" sz="2400" dirty="0">
                <a:ea typeface="ＭＳ Ｐゴシック" pitchFamily="34" charset="-128"/>
              </a:rPr>
              <a:t>f</a:t>
            </a:r>
            <a:r>
              <a:rPr lang="en-GB" sz="2400" dirty="0">
                <a:ea typeface="ＭＳ Ｐゴシック" pitchFamily="34" charset="-128"/>
              </a:rPr>
              <a:t> 4 </a:t>
            </a:r>
            <a:r>
              <a:rPr lang="pl-PL" sz="2400" dirty="0">
                <a:ea typeface="ＭＳ Ｐゴシック" pitchFamily="34" charset="-128"/>
              </a:rPr>
              <a:t>Załącznika I – materiał manipulacyjny</a:t>
            </a:r>
            <a:endParaRPr lang="pl-PL" sz="2400" dirty="0"/>
          </a:p>
        </p:txBody>
      </p:sp>
      <p:sp>
        <p:nvSpPr>
          <p:cNvPr id="3" name="Symbol zastępczy zawartości 2"/>
          <p:cNvSpPr>
            <a:spLocks noGrp="1"/>
          </p:cNvSpPr>
          <p:nvPr>
            <p:ph sz="quarter" idx="1"/>
          </p:nvPr>
        </p:nvSpPr>
        <p:spPr>
          <a:xfrm>
            <a:off x="179512" y="1052736"/>
            <a:ext cx="8507288" cy="5544616"/>
          </a:xfrm>
        </p:spPr>
        <p:txBody>
          <a:bodyPr>
            <a:noAutofit/>
          </a:bodyPr>
          <a:lstStyle/>
          <a:p>
            <a:pPr>
              <a:buNone/>
            </a:pPr>
            <a:r>
              <a:rPr lang="pl-PL" sz="2000" dirty="0"/>
              <a:t>Podwody, dla których świnie badają otoczenie i manipulują</a:t>
            </a:r>
          </a:p>
          <a:p>
            <a:pPr>
              <a:buNone/>
            </a:pPr>
            <a:r>
              <a:rPr lang="pl-PL" sz="2000" dirty="0"/>
              <a:t>przedmiotami to:</a:t>
            </a:r>
          </a:p>
          <a:p>
            <a:r>
              <a:rPr lang="pl-PL" sz="2000" dirty="0"/>
              <a:t>szukanie atrakcyjnych miejsc na legowisko zaopatrzonych we właściwy materiał ściółkowy, </a:t>
            </a:r>
          </a:p>
          <a:p>
            <a:r>
              <a:rPr lang="pl-PL" sz="2000" dirty="0"/>
              <a:t>zdobywanie wiedzy o otaczającym środowisku, </a:t>
            </a:r>
          </a:p>
          <a:p>
            <a:r>
              <a:rPr lang="pl-PL" sz="2000" dirty="0"/>
              <a:t>poszukiwanie  jedzenia. </a:t>
            </a:r>
          </a:p>
          <a:p>
            <a:pPr>
              <a:buNone/>
            </a:pPr>
            <a:r>
              <a:rPr lang="pl-PL" sz="2000" dirty="0"/>
              <a:t>Świnie badają otoczenie i potencjalne źródła żywności przez rycie i</a:t>
            </a:r>
          </a:p>
          <a:p>
            <a:pPr>
              <a:buNone/>
            </a:pPr>
            <a:r>
              <a:rPr lang="pl-PL" sz="2000" dirty="0"/>
              <a:t>gryzienie, co pozwala poprzez zmysł smaku i zapachu potwierdzić</a:t>
            </a:r>
          </a:p>
          <a:p>
            <a:pPr>
              <a:buNone/>
            </a:pPr>
            <a:r>
              <a:rPr lang="pl-PL" sz="2000" dirty="0"/>
              <a:t>wartość znalezionego pokarmu.</a:t>
            </a:r>
          </a:p>
          <a:p>
            <a:pPr>
              <a:buNone/>
            </a:pPr>
            <a:r>
              <a:rPr lang="pl-PL" sz="2000" dirty="0"/>
              <a:t>Zachowania dotyczące żerowania ewoluowały </a:t>
            </a:r>
          </a:p>
          <a:p>
            <a:pPr>
              <a:buNone/>
            </a:pPr>
            <a:r>
              <a:rPr lang="pl-PL" sz="2000" dirty="0"/>
              <a:t>umożliwiając świniom znaleźć pożywienie przez cały rok. </a:t>
            </a:r>
          </a:p>
          <a:p>
            <a:pPr>
              <a:buNone/>
            </a:pPr>
            <a:r>
              <a:rPr lang="pl-PL" sz="2000" dirty="0"/>
              <a:t>Dobór naturalny sprzyjał tym, u których instynkt rycia </a:t>
            </a:r>
          </a:p>
          <a:p>
            <a:pPr>
              <a:buNone/>
            </a:pPr>
            <a:r>
              <a:rPr lang="pl-PL" sz="2000" dirty="0"/>
              <a:t>i przeszukiwania terenu był rozwinięty najmocniej. </a:t>
            </a:r>
          </a:p>
          <a:p>
            <a:pPr>
              <a:buNone/>
            </a:pPr>
            <a:r>
              <a:rPr lang="pl-PL" sz="2000" dirty="0"/>
              <a:t>Tego typu zachowanie jest więc mocno zakorzenione </a:t>
            </a:r>
          </a:p>
          <a:p>
            <a:pPr>
              <a:buNone/>
            </a:pPr>
            <a:r>
              <a:rPr lang="pl-PL" sz="2000" dirty="0"/>
              <a:t>także u świni domowej. </a:t>
            </a:r>
          </a:p>
          <a:p>
            <a:pPr>
              <a:buNone/>
            </a:pPr>
            <a:r>
              <a:rPr lang="pl-PL" sz="2000" dirty="0"/>
              <a:t> </a:t>
            </a:r>
          </a:p>
          <a:p>
            <a:pPr>
              <a:buNone/>
            </a:pPr>
            <a:endParaRPr lang="pl-PL" sz="2000" dirty="0"/>
          </a:p>
        </p:txBody>
      </p:sp>
      <p:pic>
        <p:nvPicPr>
          <p:cNvPr id="4" name="Picture 6"/>
          <p:cNvPicPr>
            <a:picLocks noChangeAspect="1" noChangeArrowheads="1"/>
          </p:cNvPicPr>
          <p:nvPr/>
        </p:nvPicPr>
        <p:blipFill>
          <a:blip r:embed="rId2" cstate="print"/>
          <a:srcRect/>
          <a:stretch>
            <a:fillRect/>
          </a:stretch>
        </p:blipFill>
        <p:spPr bwMode="auto">
          <a:xfrm>
            <a:off x="6948835" y="4365104"/>
            <a:ext cx="2195165" cy="24928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1600200"/>
            <a:ext cx="8172400" cy="5257800"/>
          </a:xfrm>
        </p:spPr>
        <p:txBody>
          <a:bodyPr>
            <a:normAutofit fontScale="85000" lnSpcReduction="10000"/>
          </a:bodyPr>
          <a:lstStyle/>
          <a:p>
            <a:pPr lvl="1">
              <a:buNone/>
            </a:pPr>
            <a:endParaRPr lang="pl-PL" sz="2000" dirty="0"/>
          </a:p>
          <a:p>
            <a:pPr lvl="1">
              <a:buNone/>
            </a:pPr>
            <a:endParaRPr lang="pl-PL" sz="2000" dirty="0"/>
          </a:p>
          <a:p>
            <a:pPr lvl="1">
              <a:buNone/>
            </a:pPr>
            <a:r>
              <a:rPr lang="pl-PL" sz="2400" dirty="0"/>
              <a:t>Świnie z obgryzionym ogonem mogą stracić apetyt lub mniej</a:t>
            </a:r>
          </a:p>
          <a:p>
            <a:pPr lvl="1">
              <a:buNone/>
            </a:pPr>
            <a:r>
              <a:rPr lang="pl-PL" sz="2400" dirty="0"/>
              <a:t>jeść, aby uniknąć eksponowania ogona. </a:t>
            </a:r>
          </a:p>
          <a:p>
            <a:pPr lvl="1">
              <a:buNone/>
            </a:pPr>
            <a:r>
              <a:rPr lang="pl-PL" sz="2400" dirty="0"/>
              <a:t>(</a:t>
            </a:r>
            <a:r>
              <a:rPr lang="pl-PL" sz="2400" dirty="0" err="1"/>
              <a:t>Wallenbeck</a:t>
            </a:r>
            <a:r>
              <a:rPr lang="pl-PL" sz="2400" dirty="0"/>
              <a:t> &amp; Keeling 2013) </a:t>
            </a:r>
            <a:br>
              <a:rPr lang="pl-PL" sz="2400" dirty="0"/>
            </a:br>
            <a:endParaRPr lang="pl-PL" sz="2400" dirty="0"/>
          </a:p>
          <a:p>
            <a:pPr lvl="1">
              <a:buNone/>
            </a:pPr>
            <a:r>
              <a:rPr lang="pl-PL" sz="2400" dirty="0"/>
              <a:t>Energia jest wykorzystywana do walki z chorobą, a nie wzrost.</a:t>
            </a:r>
          </a:p>
          <a:p>
            <a:pPr lvl="1">
              <a:buNone/>
            </a:pPr>
            <a:endParaRPr lang="pl-PL" sz="2400" dirty="0"/>
          </a:p>
          <a:p>
            <a:pPr lvl="1">
              <a:buNone/>
            </a:pPr>
            <a:r>
              <a:rPr lang="pl-PL" sz="2400" dirty="0"/>
              <a:t>Pogryzienie ogona może prowadzić do infekcji </a:t>
            </a:r>
            <a:r>
              <a:rPr lang="pl-PL" sz="2400" dirty="0" err="1"/>
              <a:t>gólnoustrojowych</a:t>
            </a:r>
            <a:r>
              <a:rPr lang="pl-PL" sz="2400" dirty="0"/>
              <a:t>,</a:t>
            </a:r>
          </a:p>
          <a:p>
            <a:pPr lvl="1">
              <a:buNone/>
            </a:pPr>
            <a:r>
              <a:rPr lang="pl-PL" sz="2400" dirty="0"/>
              <a:t>które w efekcie powodują po uboju konfiskatę tuszy: </a:t>
            </a:r>
          </a:p>
          <a:p>
            <a:pPr lvl="1"/>
            <a:r>
              <a:rPr lang="pl-PL" sz="2400" dirty="0"/>
              <a:t>Uszkodzenia ogona mogą prowadzić do ropowicy lub ropni kręgosłupa. </a:t>
            </a:r>
          </a:p>
          <a:p>
            <a:pPr lvl="1"/>
            <a:r>
              <a:rPr lang="pl-PL" sz="2400" dirty="0"/>
              <a:t>Świnie z poważnie pogryzionym ogonem mają większą częstość występowania ropni w płucach i zmian opłucnowych. </a:t>
            </a:r>
            <a:br>
              <a:rPr lang="pl-PL" sz="2400" dirty="0"/>
            </a:br>
            <a:r>
              <a:rPr lang="pl-PL" sz="2400" dirty="0"/>
              <a:t>(Przemiał, 2007; </a:t>
            </a:r>
            <a:r>
              <a:rPr lang="pl-PL" sz="2400" dirty="0" err="1"/>
              <a:t>Kritas</a:t>
            </a:r>
            <a:r>
              <a:rPr lang="pl-PL" sz="2400" dirty="0"/>
              <a:t> &amp; Morrison, 2007)</a:t>
            </a:r>
          </a:p>
          <a:p>
            <a:pPr lvl="1">
              <a:buNone/>
            </a:pPr>
            <a:endParaRPr lang="pl-PL" sz="2000" dirty="0"/>
          </a:p>
        </p:txBody>
      </p:sp>
      <p:pic>
        <p:nvPicPr>
          <p:cNvPr id="4" name="Picture 3"/>
          <p:cNvPicPr>
            <a:picLocks noChangeAspect="1" noChangeArrowheads="1"/>
          </p:cNvPicPr>
          <p:nvPr/>
        </p:nvPicPr>
        <p:blipFill>
          <a:blip r:embed="rId2" cstate="print">
            <a:lum contrast="12000"/>
          </a:blip>
          <a:srcRect b="18368"/>
          <a:stretch>
            <a:fillRect/>
          </a:stretch>
        </p:blipFill>
        <p:spPr bwMode="auto">
          <a:xfrm>
            <a:off x="6839744" y="0"/>
            <a:ext cx="2304256" cy="21835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Zakaz rutynowego obcinania ogonów</a:t>
            </a:r>
          </a:p>
        </p:txBody>
      </p:sp>
      <p:sp>
        <p:nvSpPr>
          <p:cNvPr id="3" name="Symbol zastępczy zawartości 2"/>
          <p:cNvSpPr>
            <a:spLocks noGrp="1"/>
          </p:cNvSpPr>
          <p:nvPr>
            <p:ph sz="quarter" idx="1"/>
          </p:nvPr>
        </p:nvSpPr>
        <p:spPr>
          <a:xfrm>
            <a:off x="457200" y="1600200"/>
            <a:ext cx="8147248" cy="4873752"/>
          </a:xfrm>
        </p:spPr>
        <p:txBody>
          <a:bodyPr>
            <a:normAutofit fontScale="70000" lnSpcReduction="20000"/>
          </a:bodyPr>
          <a:lstStyle/>
          <a:p>
            <a:pPr>
              <a:buNone/>
            </a:pPr>
            <a:r>
              <a:rPr lang="pl-PL" sz="2900" dirty="0"/>
              <a:t>W dyrektywie Rady </a:t>
            </a:r>
            <a:r>
              <a:rPr lang="en-GB" sz="2900" dirty="0"/>
              <a:t>2008/120/EC</a:t>
            </a:r>
            <a:r>
              <a:rPr lang="pl-PL" sz="2900" dirty="0"/>
              <a:t> stwierdzono iż obcinanie ogonków</a:t>
            </a:r>
          </a:p>
          <a:p>
            <a:pPr>
              <a:buNone/>
            </a:pPr>
            <a:r>
              <a:rPr lang="en-GB" sz="2900" dirty="0"/>
              <a:t>“</a:t>
            </a:r>
            <a:r>
              <a:rPr lang="pl-PL" sz="2900" i="1" dirty="0"/>
              <a:t>może powodować bezpośredni ból, a w niektórych przypadkach ból</a:t>
            </a:r>
          </a:p>
          <a:p>
            <a:pPr>
              <a:buNone/>
            </a:pPr>
            <a:r>
              <a:rPr lang="pl-PL" sz="2900" i="1" dirty="0"/>
              <a:t>długotrwały</a:t>
            </a:r>
            <a:r>
              <a:rPr lang="en-GB" sz="2900" i="1" dirty="0"/>
              <a:t>.”</a:t>
            </a:r>
            <a:r>
              <a:rPr lang="en-GB" sz="2900" dirty="0"/>
              <a:t> </a:t>
            </a:r>
          </a:p>
          <a:p>
            <a:pPr>
              <a:buNone/>
            </a:pPr>
            <a:endParaRPr lang="en-GB" sz="2900" dirty="0"/>
          </a:p>
          <a:p>
            <a:pPr>
              <a:buNone/>
            </a:pPr>
            <a:r>
              <a:rPr lang="pl-PL" sz="2900" dirty="0"/>
              <a:t>Ból bezpośredni pojawi się ponieważ nawet u jednodniowego</a:t>
            </a:r>
          </a:p>
          <a:p>
            <a:pPr>
              <a:buNone/>
            </a:pPr>
            <a:r>
              <a:rPr lang="pl-PL" sz="2900" dirty="0"/>
              <a:t>prosięcia zakończenia nerwowe są obecne na całej długości ogona.</a:t>
            </a:r>
          </a:p>
          <a:p>
            <a:pPr>
              <a:buNone/>
            </a:pPr>
            <a:r>
              <a:rPr lang="en-GB" sz="2900" dirty="0"/>
              <a:t>(</a:t>
            </a:r>
            <a:r>
              <a:rPr lang="en-GB" sz="2900" dirty="0" err="1"/>
              <a:t>Simonsen</a:t>
            </a:r>
            <a:r>
              <a:rPr lang="en-GB" sz="2900" dirty="0"/>
              <a:t> et</a:t>
            </a:r>
            <a:r>
              <a:rPr lang="pl-PL" sz="2900" dirty="0"/>
              <a:t> </a:t>
            </a:r>
            <a:r>
              <a:rPr lang="en-GB" sz="2900" dirty="0"/>
              <a:t>al., 1991).</a:t>
            </a:r>
          </a:p>
          <a:p>
            <a:pPr>
              <a:buNone/>
            </a:pPr>
            <a:endParaRPr lang="en-GB" sz="2900" dirty="0"/>
          </a:p>
          <a:p>
            <a:pPr>
              <a:buNone/>
            </a:pPr>
            <a:r>
              <a:rPr lang="pl-PL" sz="2900" dirty="0"/>
              <a:t>Ból długotrwały pojawi się gdy obcięcie ogona spowoduje</a:t>
            </a:r>
          </a:p>
          <a:p>
            <a:pPr>
              <a:buNone/>
            </a:pPr>
            <a:r>
              <a:rPr lang="pl-PL" sz="2900" dirty="0"/>
              <a:t>nierównomierne rozłożenie zakończeń nerwowych co może rozwinąć</a:t>
            </a:r>
          </a:p>
          <a:p>
            <a:pPr>
              <a:buNone/>
            </a:pPr>
            <a:r>
              <a:rPr lang="pl-PL" sz="2900" dirty="0"/>
              <a:t>się w bolesne pourazowe nerwiaki, powodujące iż ogon staje się</a:t>
            </a:r>
          </a:p>
          <a:p>
            <a:pPr>
              <a:buNone/>
            </a:pPr>
            <a:r>
              <a:rPr lang="pl-PL" sz="2900" dirty="0"/>
              <a:t>bardzo wrażliwy. </a:t>
            </a:r>
            <a:r>
              <a:rPr lang="en-GB" sz="2900" dirty="0"/>
              <a:t>(</a:t>
            </a:r>
            <a:r>
              <a:rPr lang="en-GB" sz="2900" dirty="0" err="1"/>
              <a:t>Simonsen</a:t>
            </a:r>
            <a:r>
              <a:rPr lang="en-GB" sz="2900" dirty="0"/>
              <a:t> et al., 1991).</a:t>
            </a:r>
          </a:p>
          <a:p>
            <a:pPr>
              <a:buNone/>
            </a:pPr>
            <a:endParaRPr lang="en-GB" sz="2900"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404664"/>
            <a:ext cx="8676456" cy="6069161"/>
          </a:xfrm>
        </p:spPr>
        <p:txBody>
          <a:bodyPr>
            <a:normAutofit fontScale="92500" lnSpcReduction="20000"/>
          </a:bodyPr>
          <a:lstStyle/>
          <a:p>
            <a:r>
              <a:rPr lang="pl-PL" sz="2200" dirty="0"/>
              <a:t>Dyrektywa wyraźnie stwierdza, że ​​obcinanie ogonów wpływa negatywnie na dobrostan świń, więc dlaczego jest to dozwolone w przypadku wystąpienia problemu z obgryzaniem ogonów? </a:t>
            </a:r>
            <a:br>
              <a:rPr lang="pl-PL" sz="2200" dirty="0"/>
            </a:br>
            <a:br>
              <a:rPr lang="pl-PL" sz="2200" dirty="0"/>
            </a:br>
            <a:r>
              <a:rPr lang="pl-PL" sz="2200" dirty="0"/>
              <a:t>Ryzyko obgryzania ogonów jest wieloczynnikowe i nie ma  niezawodnego alternatywnego rozwiązania i sposób skuteczny zastosowany w jednym przypadku nie musi być skuteczny w innym. (Hunter i </a:t>
            </a:r>
            <a:r>
              <a:rPr lang="pl-PL" sz="2200" dirty="0" err="1"/>
              <a:t>wsp</a:t>
            </a:r>
            <a:r>
              <a:rPr lang="pl-PL" sz="2200" dirty="0"/>
              <a:t>., 2001;. </a:t>
            </a:r>
            <a:r>
              <a:rPr lang="pl-PL" sz="2200" dirty="0" err="1"/>
              <a:t>Schroder-Petersen</a:t>
            </a:r>
            <a:r>
              <a:rPr lang="pl-PL" sz="2200" dirty="0"/>
              <a:t> i </a:t>
            </a:r>
            <a:r>
              <a:rPr lang="pl-PL" sz="2200" dirty="0" err="1"/>
              <a:t>Simonsen</a:t>
            </a:r>
            <a:r>
              <a:rPr lang="pl-PL" sz="2200" dirty="0"/>
              <a:t>, 2001). </a:t>
            </a:r>
            <a:br>
              <a:rPr lang="pl-PL" sz="2200" dirty="0"/>
            </a:br>
            <a:endParaRPr lang="pl-PL" sz="2200" dirty="0"/>
          </a:p>
          <a:p>
            <a:pPr>
              <a:buNone/>
            </a:pPr>
            <a:r>
              <a:rPr lang="pl-PL" sz="2200" dirty="0"/>
              <a:t>    Zastosowane jako jedyny sposób zapobiegania, obcinanie ogonów jest postrzegane jako najbardziej efektywne działanie. Na przykład, Hunter i in. (2001) obserwował obgryzanie ogonów u 2,4% świń mających obcięty ogon i 8,5% świń z nieobciętym ogonem w Wielkiej Brytanii. </a:t>
            </a:r>
            <a:br>
              <a:rPr lang="pl-PL" sz="2200" dirty="0"/>
            </a:br>
            <a:r>
              <a:rPr lang="pl-PL" sz="2200" dirty="0"/>
              <a:t>W niektórych przypadkach, obcinanie ogonów zmniejszyło występowanie obgryzania ogonów aż o 66%.</a:t>
            </a:r>
          </a:p>
          <a:p>
            <a:pPr>
              <a:buNone/>
            </a:pPr>
            <a:r>
              <a:rPr lang="pl-PL" sz="2200" dirty="0"/>
              <a:t>    (</a:t>
            </a:r>
            <a:r>
              <a:rPr lang="pl-PL" sz="2200" dirty="0" err="1"/>
              <a:t>Kritas</a:t>
            </a:r>
            <a:r>
              <a:rPr lang="pl-PL" sz="2200" dirty="0"/>
              <a:t> &amp; Morrison, 2007) </a:t>
            </a:r>
            <a:br>
              <a:rPr lang="pl-PL" sz="2200" dirty="0"/>
            </a:br>
            <a:br>
              <a:rPr lang="pl-PL" sz="2200" dirty="0"/>
            </a:br>
            <a:r>
              <a:rPr lang="pl-PL" sz="2200" dirty="0"/>
              <a:t>To może wyjaśniać, dlaczego, pomimo prawodawstwa jasno stwierdzającego, że obcinanie ogonów nie może być wykonywane rutynowo, występowanie świń z obciętym ogonem w Europie nadal pozostaje na bardzo wysokim poziomie ponad 90% (EFSA, 2007b).</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95536" y="764704"/>
            <a:ext cx="8352928" cy="5709121"/>
          </a:xfrm>
        </p:spPr>
        <p:txBody>
          <a:bodyPr>
            <a:normAutofit/>
          </a:bodyPr>
          <a:lstStyle/>
          <a:p>
            <a:pPr>
              <a:buNone/>
            </a:pPr>
            <a:r>
              <a:rPr lang="pl-PL" sz="2000" i="1" dirty="0"/>
              <a:t>„Przed wykonaniem tych zabiegów należy podjąć inne środki, żeby</a:t>
            </a:r>
          </a:p>
          <a:p>
            <a:pPr>
              <a:buNone/>
            </a:pPr>
            <a:r>
              <a:rPr lang="pl-PL" sz="2000" i="1" dirty="0"/>
              <a:t>zapobiec obgryzaniu ogonów i innym zachowaniom, biorąc pod uwagę</a:t>
            </a:r>
          </a:p>
          <a:p>
            <a:pPr>
              <a:buNone/>
            </a:pPr>
            <a:r>
              <a:rPr lang="pl-PL" sz="2000" i="1" dirty="0"/>
              <a:t>cechy środowiska i zagęszczenie hodowli. Z tego powodu</a:t>
            </a:r>
          </a:p>
          <a:p>
            <a:pPr>
              <a:buNone/>
            </a:pPr>
            <a:r>
              <a:rPr lang="pl-PL" sz="2000" i="1" dirty="0"/>
              <a:t>nieodpowiednie warunki środowiskowe lub systemy zarządzania</a:t>
            </a:r>
          </a:p>
          <a:p>
            <a:pPr>
              <a:buNone/>
            </a:pPr>
            <a:r>
              <a:rPr lang="pl-PL" sz="2000" i="1" dirty="0"/>
              <a:t>muszą być zmienione.” </a:t>
            </a:r>
          </a:p>
          <a:p>
            <a:pPr>
              <a:buFont typeface="Arial" charset="0"/>
              <a:buNone/>
              <a:defRPr/>
            </a:pPr>
            <a:endParaRPr lang="pl-PL" sz="2000" dirty="0">
              <a:latin typeface="Lucida Sans" pitchFamily="34" charset="0"/>
              <a:ea typeface="ＭＳ Ｐゴシック" pitchFamily="34" charset="-128"/>
            </a:endParaRPr>
          </a:p>
          <a:p>
            <a:pPr>
              <a:buFont typeface="Arial" charset="0"/>
              <a:buNone/>
              <a:defRPr/>
            </a:pPr>
            <a:r>
              <a:rPr lang="pl-PL" sz="2000" dirty="0">
                <a:ea typeface="ＭＳ Ｐゴシック" pitchFamily="34" charset="-128"/>
              </a:rPr>
              <a:t>Rutynowe obcinanie ogonów jest zabronione.</a:t>
            </a:r>
          </a:p>
          <a:p>
            <a:pPr>
              <a:buFont typeface="Arial" charset="0"/>
              <a:buNone/>
              <a:defRPr/>
            </a:pPr>
            <a:r>
              <a:rPr lang="pl-PL" sz="2000" dirty="0">
                <a:ea typeface="ＭＳ Ｐゴシック" pitchFamily="34" charset="-128"/>
              </a:rPr>
              <a:t>Zabieg może być przeprowadzany tylko w przypadku, gdy w</a:t>
            </a:r>
          </a:p>
          <a:p>
            <a:pPr>
              <a:buFont typeface="Arial" charset="0"/>
              <a:buNone/>
              <a:defRPr/>
            </a:pPr>
            <a:r>
              <a:rPr lang="pl-PL" sz="2000" dirty="0">
                <a:ea typeface="ＭＳ Ｐゴシック" pitchFamily="34" charset="-128"/>
              </a:rPr>
              <a:t>gospodarstwie dochodzi do uszkodzeń ogonów i jeśli wszystkie</a:t>
            </a:r>
          </a:p>
          <a:p>
            <a:pPr>
              <a:buFont typeface="Arial" charset="0"/>
              <a:buNone/>
              <a:defRPr/>
            </a:pPr>
            <a:r>
              <a:rPr lang="pl-PL" sz="2000" dirty="0">
                <a:ea typeface="ＭＳ Ｐゴシック" pitchFamily="34" charset="-128"/>
              </a:rPr>
              <a:t>możliwe przyczyny tego zjawiska zostały usunięte.</a:t>
            </a:r>
          </a:p>
          <a:p>
            <a:pPr>
              <a:buFont typeface="Arial" charset="0"/>
              <a:buNone/>
              <a:defRPr/>
            </a:pPr>
            <a:endParaRPr lang="pl-PL" sz="2000" dirty="0">
              <a:latin typeface="Lucida Sans" pitchFamily="34" charset="0"/>
              <a:ea typeface="ＭＳ Ｐゴシック" pitchFamily="34" charset="-128"/>
            </a:endParaRPr>
          </a:p>
          <a:p>
            <a:endParaRPr lang="pl-PL" sz="2000" dirty="0"/>
          </a:p>
          <a:p>
            <a:pPr>
              <a:buFont typeface="Arial" charset="0"/>
              <a:buNone/>
              <a:defRPr/>
            </a:pPr>
            <a:endParaRPr lang="pl-PL" sz="2000" dirty="0">
              <a:latin typeface="Lucida Sans" pitchFamily="34" charset="0"/>
              <a:ea typeface="ＭＳ Ｐゴシック" pitchFamily="34" charset="-128"/>
            </a:endParaRPr>
          </a:p>
          <a:p>
            <a:pPr>
              <a:buNone/>
            </a:pPr>
            <a:endParaRPr lang="pl-PL" sz="20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692696"/>
            <a:ext cx="7848872" cy="5781129"/>
          </a:xfrm>
        </p:spPr>
        <p:txBody>
          <a:bodyPr>
            <a:normAutofit/>
          </a:bodyPr>
          <a:lstStyle/>
          <a:p>
            <a:r>
              <a:rPr lang="pl-PL" sz="2000" dirty="0"/>
              <a:t>Obcinanie ogonów powinno być traktowane jako krótkotrwałe rozwiązanie.</a:t>
            </a:r>
          </a:p>
          <a:p>
            <a:r>
              <a:rPr lang="pl-PL" sz="2000" dirty="0"/>
              <a:t>Konieczna jest zmiana warunków mająca na celu stwierdzenie i wyeliminowanie głównej przyczyny problemu.</a:t>
            </a:r>
          </a:p>
          <a:p>
            <a:r>
              <a:rPr lang="pl-PL" sz="2000" dirty="0"/>
              <a:t>Po zlikwidowaniu problemu obgryzania ogonów należy zaprzestać obcinania ogonów u następnych partii świń.</a:t>
            </a:r>
          </a:p>
          <a:p>
            <a:endParaRPr lang="pl-PL" sz="2000" dirty="0"/>
          </a:p>
        </p:txBody>
      </p:sp>
      <p:pic>
        <p:nvPicPr>
          <p:cNvPr id="4" name="Picture 2" descr="O:\EU WelNet\powerpoint photos\45.black curly tail.jpg"/>
          <p:cNvPicPr>
            <a:picLocks noChangeAspect="1" noChangeArrowheads="1"/>
          </p:cNvPicPr>
          <p:nvPr/>
        </p:nvPicPr>
        <p:blipFill>
          <a:blip r:embed="rId2" cstate="print"/>
          <a:srcRect/>
          <a:stretch>
            <a:fillRect/>
          </a:stretch>
        </p:blipFill>
        <p:spPr bwMode="auto">
          <a:xfrm>
            <a:off x="1979712" y="3402459"/>
            <a:ext cx="4152944" cy="34555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8064896" cy="5881737"/>
          </a:xfrm>
        </p:spPr>
        <p:txBody>
          <a:bodyPr/>
          <a:lstStyle/>
          <a:p>
            <a:pPr>
              <a:buNone/>
            </a:pPr>
            <a:r>
              <a:rPr lang="pl-PL" sz="1800" dirty="0"/>
              <a:t>Wszystkie świnie posiadają silną motywację do eksploracji środowiska</a:t>
            </a:r>
          </a:p>
          <a:p>
            <a:pPr>
              <a:buNone/>
            </a:pPr>
            <a:r>
              <a:rPr lang="pl-PL" sz="1800" dirty="0"/>
              <a:t>oraz poszukiwania pożywienia. </a:t>
            </a:r>
          </a:p>
          <a:p>
            <a:pPr>
              <a:buNone/>
            </a:pPr>
            <a:r>
              <a:rPr lang="pl-PL" sz="1800" dirty="0"/>
              <a:t>Kojec, w którym świnia przebywa przez całe życie oraz dobrze</a:t>
            </a:r>
          </a:p>
          <a:p>
            <a:pPr>
              <a:buNone/>
            </a:pPr>
            <a:r>
              <a:rPr lang="pl-PL" sz="1800" dirty="0"/>
              <a:t>zbilansowana dieta nie zmniejsza ww. motywacji.</a:t>
            </a:r>
          </a:p>
          <a:p>
            <a:endParaRPr lang="pl-PL" dirty="0"/>
          </a:p>
        </p:txBody>
      </p:sp>
      <p:graphicFrame>
        <p:nvGraphicFramePr>
          <p:cNvPr id="4" name="Chart 6"/>
          <p:cNvGraphicFramePr/>
          <p:nvPr/>
        </p:nvGraphicFramePr>
        <p:xfrm>
          <a:off x="0" y="2708920"/>
          <a:ext cx="4788024"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5004048" y="3092252"/>
            <a:ext cx="33843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Century Schoolbook" pitchFamily="18" charset="0"/>
                <a:ea typeface="Calibri" pitchFamily="34" charset="0"/>
                <a:cs typeface="Times New Roman" pitchFamily="18" charset="0"/>
              </a:rPr>
              <a:t>Świnie domowe utrzymywane w systemie otwartym spędzają 75% swojego aktywnego czasu na żerowaniu nawet jeśli są karmione do syta raz dziennie.</a:t>
            </a:r>
            <a:endParaRPr kumimoji="0" lang="pl-PL" sz="2000" b="0" i="0" u="none" strike="noStrike" cap="none" normalizeH="0" baseline="0" dirty="0">
              <a:ln>
                <a:noFill/>
              </a:ln>
              <a:solidFill>
                <a:schemeClr val="tx1"/>
              </a:solidFill>
              <a:effectLst/>
              <a:latin typeface="Century Schoolbook"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692696"/>
            <a:ext cx="8496944" cy="5781129"/>
          </a:xfrm>
        </p:spPr>
        <p:txBody>
          <a:bodyPr>
            <a:normAutofit/>
          </a:bodyPr>
          <a:lstStyle/>
          <a:p>
            <a:pPr>
              <a:buNone/>
            </a:pPr>
            <a:r>
              <a:rPr lang="pl-PL" sz="2000" dirty="0"/>
              <a:t>W przypadku świń hodowlanych jedynie dostarczenia materiału</a:t>
            </a:r>
          </a:p>
          <a:p>
            <a:pPr>
              <a:buNone/>
            </a:pPr>
            <a:r>
              <a:rPr lang="pl-PL" sz="2000" dirty="0"/>
              <a:t>manipulacyjnego umożliwia wyrażenie zachowań związanych z</a:t>
            </a:r>
          </a:p>
          <a:p>
            <a:pPr>
              <a:buNone/>
            </a:pPr>
            <a:r>
              <a:rPr lang="pl-PL" sz="2000" dirty="0"/>
              <a:t>żerowaniem.  </a:t>
            </a:r>
          </a:p>
          <a:p>
            <a:pPr>
              <a:buNone/>
            </a:pPr>
            <a:endParaRPr lang="pl-PL" sz="2000" i="1" dirty="0"/>
          </a:p>
          <a:p>
            <a:pPr>
              <a:buNone/>
            </a:pPr>
            <a:r>
              <a:rPr lang="pl-PL" sz="2000" i="1" dirty="0"/>
              <a:t>O wzbogaceniu środowiska można mówić tylko wówczas, gdy</a:t>
            </a:r>
          </a:p>
          <a:p>
            <a:pPr>
              <a:buNone/>
            </a:pPr>
            <a:r>
              <a:rPr lang="pl-PL" sz="2000" i="1" dirty="0"/>
              <a:t>wprowadzane zmiany poprawiają biologiczne funkcjonowanie</a:t>
            </a:r>
          </a:p>
          <a:p>
            <a:pPr>
              <a:buNone/>
            </a:pPr>
            <a:r>
              <a:rPr lang="pl-PL" sz="2000" i="1" dirty="0"/>
              <a:t>utrzymywanych w nim zwierząt. </a:t>
            </a:r>
            <a:r>
              <a:rPr lang="pl-PL" sz="2000" dirty="0"/>
              <a:t>(</a:t>
            </a:r>
            <a:r>
              <a:rPr lang="pl-PL" sz="2000" dirty="0" err="1"/>
              <a:t>Newberry</a:t>
            </a:r>
            <a:r>
              <a:rPr lang="pl-PL" sz="2000" dirty="0"/>
              <a:t>, 1995) </a:t>
            </a:r>
          </a:p>
          <a:p>
            <a:pPr>
              <a:buNone/>
            </a:pPr>
            <a:r>
              <a:rPr lang="pl-PL" sz="2000" i="1" dirty="0"/>
              <a:t>Innymi słowy, wzbogacenie środowiska umożliwia zwierzętom</a:t>
            </a:r>
          </a:p>
          <a:p>
            <a:pPr>
              <a:buNone/>
            </a:pPr>
            <a:r>
              <a:rPr lang="pl-PL" sz="2000" i="1" dirty="0"/>
              <a:t>wyrażenie bogatszego repertuaru zachowań,  pozwalając na</a:t>
            </a:r>
          </a:p>
          <a:p>
            <a:pPr>
              <a:buNone/>
            </a:pPr>
            <a:r>
              <a:rPr lang="pl-PL" sz="2000" i="1" dirty="0"/>
              <a:t>dokonywanie wyboru oraz zwiększenie dobrego samopoczucia</a:t>
            </a:r>
            <a:r>
              <a:rPr lang="pl-PL" sz="2000" dirty="0"/>
              <a:t>.</a:t>
            </a:r>
          </a:p>
          <a:p>
            <a:pPr>
              <a:buNone/>
            </a:pPr>
            <a:r>
              <a:rPr lang="pl-PL" sz="2000" dirty="0"/>
              <a:t>(Van de </a:t>
            </a:r>
            <a:r>
              <a:rPr lang="pl-PL" sz="2000" dirty="0" err="1"/>
              <a:t>Weerd</a:t>
            </a:r>
            <a:r>
              <a:rPr lang="pl-PL" sz="2000" dirty="0"/>
              <a:t> and Day,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a:bodyPr>
          <a:lstStyle/>
          <a:p>
            <a:r>
              <a:rPr lang="pl-PL" sz="3200" b="1" dirty="0"/>
              <a:t>Zachowanie dotyczące żerowania</a:t>
            </a:r>
          </a:p>
        </p:txBody>
      </p:sp>
      <p:pic>
        <p:nvPicPr>
          <p:cNvPr id="5" name="Picture 2"/>
          <p:cNvPicPr>
            <a:picLocks noGrp="1" noChangeAspect="1" noChangeArrowheads="1"/>
          </p:cNvPicPr>
          <p:nvPr>
            <p:ph sz="quarter" idx="1"/>
          </p:nvPr>
        </p:nvPicPr>
        <p:blipFill>
          <a:blip r:embed="rId2" cstate="print"/>
          <a:stretch>
            <a:fillRect/>
          </a:stretch>
        </p:blipFill>
        <p:spPr bwMode="auto">
          <a:xfrm>
            <a:off x="2609427" y="2852936"/>
            <a:ext cx="3163145" cy="3024336"/>
          </a:xfrm>
          <a:prstGeom prst="rect">
            <a:avLst/>
          </a:prstGeom>
          <a:noFill/>
          <a:ln w="9525">
            <a:noFill/>
            <a:miter lim="800000"/>
            <a:headEnd/>
            <a:tailEnd/>
          </a:ln>
          <a:effectLst/>
        </p:spPr>
      </p:pic>
      <p:pic>
        <p:nvPicPr>
          <p:cNvPr id="4" name="Picture 2" descr="O:\EU WelNet\powerpoint photos\35.chew silage.jpg"/>
          <p:cNvPicPr>
            <a:picLocks noChangeAspect="1" noChangeArrowheads="1"/>
          </p:cNvPicPr>
          <p:nvPr/>
        </p:nvPicPr>
        <p:blipFill>
          <a:blip r:embed="rId3" cstate="print"/>
          <a:srcRect l="37769"/>
          <a:stretch>
            <a:fillRect/>
          </a:stretch>
        </p:blipFill>
        <p:spPr bwMode="auto">
          <a:xfrm>
            <a:off x="438151" y="1124745"/>
            <a:ext cx="2118374" cy="2409264"/>
          </a:xfrm>
          <a:prstGeom prst="rect">
            <a:avLst/>
          </a:prstGeom>
          <a:noFill/>
          <a:ln w="9525">
            <a:noFill/>
            <a:miter lim="800000"/>
            <a:headEnd/>
            <a:tailEnd/>
          </a:ln>
        </p:spPr>
      </p:pic>
      <p:pic>
        <p:nvPicPr>
          <p:cNvPr id="6" name="Picture 5" descr="pigletrooting"/>
          <p:cNvPicPr>
            <a:picLocks noChangeAspect="1" noChangeArrowheads="1"/>
          </p:cNvPicPr>
          <p:nvPr/>
        </p:nvPicPr>
        <p:blipFill>
          <a:blip r:embed="rId4" cstate="print"/>
          <a:srcRect t="14118" r="38036" b="14521"/>
          <a:stretch>
            <a:fillRect/>
          </a:stretch>
        </p:blipFill>
        <p:spPr bwMode="auto">
          <a:xfrm>
            <a:off x="467544" y="3789040"/>
            <a:ext cx="2017405" cy="2773141"/>
          </a:xfrm>
          <a:prstGeom prst="rect">
            <a:avLst/>
          </a:prstGeom>
          <a:noFill/>
          <a:ln w="9525">
            <a:noFill/>
            <a:miter lim="800000"/>
            <a:headEnd/>
            <a:tailEnd/>
          </a:ln>
        </p:spPr>
      </p:pic>
      <p:sp>
        <p:nvSpPr>
          <p:cNvPr id="7" name="pole tekstowe 6"/>
          <p:cNvSpPr txBox="1"/>
          <p:nvPr/>
        </p:nvSpPr>
        <p:spPr>
          <a:xfrm>
            <a:off x="755576" y="3501008"/>
            <a:ext cx="1296144" cy="369332"/>
          </a:xfrm>
          <a:prstGeom prst="rect">
            <a:avLst/>
          </a:prstGeom>
          <a:noFill/>
        </p:spPr>
        <p:txBody>
          <a:bodyPr wrap="square" rtlCol="0">
            <a:spAutoFit/>
          </a:bodyPr>
          <a:lstStyle/>
          <a:p>
            <a:r>
              <a:rPr lang="pl-PL" dirty="0"/>
              <a:t>żucie</a:t>
            </a:r>
          </a:p>
        </p:txBody>
      </p:sp>
      <p:sp>
        <p:nvSpPr>
          <p:cNvPr id="8" name="pole tekstowe 7"/>
          <p:cNvSpPr txBox="1"/>
          <p:nvPr/>
        </p:nvSpPr>
        <p:spPr>
          <a:xfrm>
            <a:off x="539552" y="6525344"/>
            <a:ext cx="1872208" cy="369332"/>
          </a:xfrm>
          <a:prstGeom prst="rect">
            <a:avLst/>
          </a:prstGeom>
          <a:noFill/>
        </p:spPr>
        <p:txBody>
          <a:bodyPr wrap="square" rtlCol="0">
            <a:spAutoFit/>
          </a:bodyPr>
          <a:lstStyle/>
          <a:p>
            <a:r>
              <a:rPr lang="pl-PL" dirty="0"/>
              <a:t>rycie</a:t>
            </a:r>
          </a:p>
        </p:txBody>
      </p:sp>
      <p:sp>
        <p:nvSpPr>
          <p:cNvPr id="9" name="pole tekstowe 8"/>
          <p:cNvSpPr txBox="1"/>
          <p:nvPr/>
        </p:nvSpPr>
        <p:spPr>
          <a:xfrm>
            <a:off x="6444208" y="3356992"/>
            <a:ext cx="2232873" cy="369332"/>
          </a:xfrm>
          <a:prstGeom prst="rect">
            <a:avLst/>
          </a:prstGeom>
          <a:noFill/>
        </p:spPr>
        <p:txBody>
          <a:bodyPr wrap="square" rtlCol="0">
            <a:spAutoFit/>
          </a:bodyPr>
          <a:lstStyle/>
          <a:p>
            <a:r>
              <a:rPr lang="pl-PL" dirty="0"/>
              <a:t>wąchanie</a:t>
            </a:r>
          </a:p>
        </p:txBody>
      </p:sp>
      <p:sp>
        <p:nvSpPr>
          <p:cNvPr id="10" name="pole tekstowe 9"/>
          <p:cNvSpPr txBox="1"/>
          <p:nvPr/>
        </p:nvSpPr>
        <p:spPr>
          <a:xfrm>
            <a:off x="2843808" y="1700808"/>
            <a:ext cx="5616623" cy="923330"/>
          </a:xfrm>
          <a:prstGeom prst="rect">
            <a:avLst/>
          </a:prstGeom>
          <a:noFill/>
        </p:spPr>
        <p:txBody>
          <a:bodyPr wrap="square" rtlCol="0">
            <a:spAutoFit/>
          </a:bodyPr>
          <a:lstStyle/>
          <a:p>
            <a:pPr marL="541338" indent="-541338">
              <a:buFont typeface="Arial" charset="0"/>
              <a:buNone/>
            </a:pPr>
            <a:r>
              <a:rPr lang="pl-PL" dirty="0">
                <a:latin typeface="Century Schoolbook" pitchFamily="18" charset="0"/>
                <a:ea typeface="ＭＳ Ｐゴシック" pitchFamily="34" charset="-128"/>
              </a:rPr>
              <a:t>Zawierają badanie otoczenia poprzez rycie,</a:t>
            </a:r>
          </a:p>
          <a:p>
            <a:pPr marL="541338" indent="-541338">
              <a:buFont typeface="Arial" charset="0"/>
              <a:buNone/>
            </a:pPr>
            <a:r>
              <a:rPr lang="pl-PL" dirty="0">
                <a:latin typeface="Century Schoolbook" pitchFamily="18" charset="0"/>
                <a:ea typeface="ＭＳ Ｐゴシック" pitchFamily="34" charset="-128"/>
              </a:rPr>
              <a:t>wąchanie, gryzienie i żucie.</a:t>
            </a:r>
          </a:p>
          <a:p>
            <a:pPr marL="541338" indent="-541338">
              <a:buFont typeface="Arial" charset="0"/>
              <a:buNone/>
            </a:pPr>
            <a:r>
              <a:rPr lang="en-GB" dirty="0">
                <a:latin typeface="Century Schoolbook" pitchFamily="18" charset="0"/>
                <a:ea typeface="ＭＳ Ｐゴシック" pitchFamily="34" charset="-128"/>
              </a:rPr>
              <a:t> (</a:t>
            </a:r>
            <a:r>
              <a:rPr lang="en-GB" dirty="0" err="1">
                <a:latin typeface="Century Schoolbook" pitchFamily="18" charset="0"/>
                <a:ea typeface="ＭＳ Ｐゴシック" pitchFamily="34" charset="-128"/>
              </a:rPr>
              <a:t>Studnitz</a:t>
            </a:r>
            <a:r>
              <a:rPr lang="en-GB" dirty="0">
                <a:latin typeface="Century Schoolbook" pitchFamily="18" charset="0"/>
                <a:ea typeface="ＭＳ Ｐゴシック" pitchFamily="34" charset="-128"/>
              </a:rPr>
              <a:t> et al., 2007)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548680"/>
            <a:ext cx="8208912" cy="5925145"/>
          </a:xfrm>
        </p:spPr>
        <p:txBody>
          <a:bodyPr>
            <a:normAutofit fontScale="92500" lnSpcReduction="10000"/>
          </a:bodyPr>
          <a:lstStyle/>
          <a:p>
            <a:pPr fontAlgn="t">
              <a:buNone/>
            </a:pPr>
            <a:r>
              <a:rPr lang="pl-PL" sz="2000" dirty="0"/>
              <a:t>Aby zapewnić możliwość "właściwego badania środowiska", materiały</a:t>
            </a:r>
          </a:p>
          <a:p>
            <a:pPr fontAlgn="t">
              <a:buNone/>
            </a:pPr>
            <a:r>
              <a:rPr lang="pl-PL" sz="2000" dirty="0"/>
              <a:t>wzbogacające  powinny: </a:t>
            </a:r>
            <a:br>
              <a:rPr lang="pl-PL" sz="2000" dirty="0"/>
            </a:br>
            <a:endParaRPr lang="pl-PL" sz="2000" dirty="0"/>
          </a:p>
          <a:p>
            <a:pPr fontAlgn="t"/>
            <a:r>
              <a:rPr lang="pl-PL" sz="2000" b="1" dirty="0"/>
              <a:t>Podtrzymywać zainteresowanie</a:t>
            </a:r>
            <a:r>
              <a:rPr lang="pl-PL" sz="2000" dirty="0"/>
              <a:t>, wprowadzać pewną nowość, </a:t>
            </a:r>
            <a:br>
              <a:rPr lang="pl-PL" sz="2000" dirty="0"/>
            </a:br>
            <a:r>
              <a:rPr lang="pl-PL" sz="2000" dirty="0"/>
              <a:t>tak że aktywność w zakresie badania i manipulacji dochodzenie i manipulacji ma znaczenie. </a:t>
            </a:r>
          </a:p>
          <a:p>
            <a:pPr fontAlgn="t"/>
            <a:r>
              <a:rPr lang="pl-PL" sz="2000" b="1" dirty="0"/>
              <a:t>Być czyste</a:t>
            </a:r>
            <a:r>
              <a:rPr lang="pl-PL" sz="2000" dirty="0"/>
              <a:t>, bez zanieczyszczenia odchodami. </a:t>
            </a:r>
          </a:p>
          <a:p>
            <a:pPr fontAlgn="t">
              <a:buNone/>
            </a:pPr>
            <a:r>
              <a:rPr lang="pl-PL" sz="2000" dirty="0"/>
              <a:t>(</a:t>
            </a:r>
            <a:r>
              <a:rPr lang="pl-PL" sz="2000" dirty="0" err="1"/>
              <a:t>Studnitz</a:t>
            </a:r>
            <a:r>
              <a:rPr lang="pl-PL" sz="2000" dirty="0"/>
              <a:t> et al. 2007) </a:t>
            </a:r>
          </a:p>
          <a:p>
            <a:pPr fontAlgn="t">
              <a:buNone/>
            </a:pPr>
            <a:endParaRPr lang="pl-PL" sz="2000" dirty="0"/>
          </a:p>
          <a:p>
            <a:pPr fontAlgn="t">
              <a:buNone/>
            </a:pPr>
            <a:r>
              <a:rPr lang="pl-PL" sz="2000" dirty="0"/>
              <a:t>Świnie będą badać każdy nowy obiekt w ich otoczeniu, ale szybko</a:t>
            </a:r>
          </a:p>
          <a:p>
            <a:pPr fontAlgn="t">
              <a:buNone/>
            </a:pPr>
            <a:r>
              <a:rPr lang="pl-PL" sz="2000" dirty="0"/>
              <a:t>przyzwyczajają się do materiałów, które są nieskuteczne jako</a:t>
            </a:r>
          </a:p>
          <a:p>
            <a:pPr fontAlgn="t">
              <a:buNone/>
            </a:pPr>
            <a:r>
              <a:rPr lang="pl-PL" sz="2000" dirty="0"/>
              <a:t>wzbogacenie. </a:t>
            </a:r>
          </a:p>
          <a:p>
            <a:pPr fontAlgn="t">
              <a:buNone/>
            </a:pPr>
            <a:r>
              <a:rPr lang="pl-PL" sz="2000" dirty="0"/>
              <a:t>(Van de </a:t>
            </a:r>
            <a:r>
              <a:rPr lang="pl-PL" sz="2000" dirty="0" err="1"/>
              <a:t>Weerd</a:t>
            </a:r>
            <a:r>
              <a:rPr lang="pl-PL" sz="2000" dirty="0"/>
              <a:t> &amp; Day, 2009) </a:t>
            </a:r>
            <a:br>
              <a:rPr lang="pl-PL" sz="2000" dirty="0"/>
            </a:br>
            <a:endParaRPr lang="pl-PL" sz="2000" dirty="0"/>
          </a:p>
          <a:p>
            <a:pPr fontAlgn="t">
              <a:buNone/>
            </a:pPr>
            <a:r>
              <a:rPr lang="pl-PL" sz="2000" dirty="0"/>
              <a:t>Świnie redukują zachowania eksploracyjne wobec nowych obiektów w</a:t>
            </a:r>
          </a:p>
          <a:p>
            <a:pPr fontAlgn="t">
              <a:buNone/>
            </a:pPr>
            <a:r>
              <a:rPr lang="pl-PL" sz="2000" dirty="0"/>
              <a:t>ciągu pięciu dni od ich umieszczenia w kojcu. </a:t>
            </a:r>
          </a:p>
          <a:p>
            <a:pPr fontAlgn="t">
              <a:buNone/>
            </a:pPr>
            <a:r>
              <a:rPr lang="pl-PL" sz="2000" dirty="0"/>
              <a:t>(Van de </a:t>
            </a:r>
            <a:r>
              <a:rPr lang="pl-PL" sz="2000" dirty="0" err="1"/>
              <a:t>Weerd</a:t>
            </a:r>
            <a:r>
              <a:rPr lang="pl-PL" sz="2000" dirty="0"/>
              <a:t> et al. 2003)</a:t>
            </a:r>
          </a:p>
          <a:p>
            <a:pPr fontAlgn="t">
              <a:buNone/>
            </a:pPr>
            <a:endParaRPr lang="pl-PL"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1052737"/>
            <a:ext cx="7690048" cy="3455764"/>
          </a:xfrm>
        </p:spPr>
        <p:txBody>
          <a:bodyPr>
            <a:normAutofit/>
          </a:bodyPr>
          <a:lstStyle/>
          <a:p>
            <a:pPr>
              <a:buNone/>
            </a:pPr>
            <a:r>
              <a:rPr lang="pl-PL" sz="2000" dirty="0"/>
              <a:t>Świnie nie interesują się przedmiotami dostarczonymi w celu</a:t>
            </a:r>
          </a:p>
          <a:p>
            <a:pPr>
              <a:buNone/>
            </a:pPr>
            <a:r>
              <a:rPr lang="pl-PL" sz="2000" dirty="0"/>
              <a:t>wzbogacenia środowiska jeśli są one zabrudzone odchodami </a:t>
            </a:r>
          </a:p>
          <a:p>
            <a:pPr>
              <a:buNone/>
            </a:pPr>
            <a:r>
              <a:rPr lang="pl-PL" sz="2000" dirty="0"/>
              <a:t>(</a:t>
            </a:r>
            <a:r>
              <a:rPr lang="pl-PL" sz="2000" dirty="0" err="1"/>
              <a:t>Bracke</a:t>
            </a:r>
            <a:r>
              <a:rPr lang="pl-PL" sz="2000" dirty="0"/>
              <a:t>, 2007) </a:t>
            </a:r>
            <a:br>
              <a:rPr lang="pl-PL" sz="2000" dirty="0"/>
            </a:br>
            <a:endParaRPr lang="pl-PL" sz="2000" dirty="0"/>
          </a:p>
          <a:p>
            <a:pPr>
              <a:buNone/>
            </a:pPr>
            <a:r>
              <a:rPr lang="pl-PL" sz="2000" dirty="0"/>
              <a:t>Ten problemy można rozwiązać poprzez częstą wymianę</a:t>
            </a:r>
          </a:p>
          <a:p>
            <a:pPr>
              <a:buNone/>
            </a:pPr>
            <a:r>
              <a:rPr lang="pl-PL" sz="2000" dirty="0"/>
              <a:t>obiektów i uzupełnienia ściółki co pomaga zapobiegać</a:t>
            </a:r>
          </a:p>
          <a:p>
            <a:pPr>
              <a:buNone/>
            </a:pPr>
            <a:r>
              <a:rPr lang="pl-PL" sz="2000" dirty="0"/>
              <a:t>zabrudzeniom.</a:t>
            </a:r>
          </a:p>
          <a:p>
            <a:pPr>
              <a:buNone/>
            </a:pPr>
            <a:endParaRPr lang="pl-PL" dirty="0"/>
          </a:p>
        </p:txBody>
      </p:sp>
      <p:pic>
        <p:nvPicPr>
          <p:cNvPr id="4" name="Picture 6"/>
          <p:cNvPicPr/>
          <p:nvPr/>
        </p:nvPicPr>
        <p:blipFill>
          <a:blip r:embed="rId2" cstate="print"/>
          <a:srcRect/>
          <a:stretch>
            <a:fillRect/>
          </a:stretch>
        </p:blipFill>
        <p:spPr bwMode="auto">
          <a:xfrm>
            <a:off x="5004048" y="4077072"/>
            <a:ext cx="3096344" cy="2664296"/>
          </a:xfrm>
          <a:prstGeom prst="rect">
            <a:avLst/>
          </a:prstGeom>
          <a:noFill/>
          <a:ln w="9525">
            <a:noFill/>
            <a:miter lim="800000"/>
            <a:headEnd/>
            <a:tailEnd/>
          </a:ln>
        </p:spPr>
      </p:pic>
      <p:pic>
        <p:nvPicPr>
          <p:cNvPr id="5" name="Picture 4" descr="O:\EU WelNet\powerpoint photos\8.nose wood.jpg"/>
          <p:cNvPicPr>
            <a:picLocks noChangeAspect="1" noChangeArrowheads="1"/>
          </p:cNvPicPr>
          <p:nvPr/>
        </p:nvPicPr>
        <p:blipFill>
          <a:blip r:embed="rId3" cstate="print"/>
          <a:srcRect/>
          <a:stretch>
            <a:fillRect/>
          </a:stretch>
        </p:blipFill>
        <p:spPr bwMode="auto">
          <a:xfrm>
            <a:off x="179512" y="4058732"/>
            <a:ext cx="2592288" cy="267549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980728"/>
            <a:ext cx="7776864" cy="5493097"/>
          </a:xfrm>
        </p:spPr>
        <p:txBody>
          <a:bodyPr>
            <a:normAutofit/>
          </a:bodyPr>
          <a:lstStyle/>
          <a:p>
            <a:pPr fontAlgn="t">
              <a:buNone/>
            </a:pPr>
            <a:r>
              <a:rPr lang="pl-PL" sz="2200" dirty="0"/>
              <a:t>Aby zapewnić możliwość "odpowiedniej manipulacji",</a:t>
            </a:r>
          </a:p>
          <a:p>
            <a:pPr fontAlgn="t">
              <a:buNone/>
            </a:pPr>
            <a:r>
              <a:rPr lang="pl-PL" sz="2200" dirty="0"/>
              <a:t>materiały wzbogacające środowisko powinny:</a:t>
            </a:r>
          </a:p>
          <a:p>
            <a:pPr fontAlgn="t"/>
            <a:r>
              <a:rPr lang="pl-PL" sz="2200" b="1" dirty="0"/>
              <a:t>Być jadalne</a:t>
            </a:r>
            <a:r>
              <a:rPr lang="pl-PL" sz="2200" dirty="0"/>
              <a:t>, optymalnie powinny zawierać składniki odżywcze, </a:t>
            </a:r>
          </a:p>
          <a:p>
            <a:pPr fontAlgn="t"/>
            <a:r>
              <a:rPr lang="pl-PL" sz="2200" b="1" dirty="0"/>
              <a:t>Nadawać się do żucia</a:t>
            </a:r>
            <a:r>
              <a:rPr lang="pl-PL" sz="2200" dirty="0"/>
              <a:t>, dostarczać świniom informacji, takich jak smak,  </a:t>
            </a:r>
          </a:p>
          <a:p>
            <a:pPr fontAlgn="t"/>
            <a:r>
              <a:rPr lang="pl-PL" sz="2200" b="1" dirty="0"/>
              <a:t>Umożliwiać rycie</a:t>
            </a:r>
            <a:r>
              <a:rPr lang="pl-PL" sz="2200" dirty="0"/>
              <a:t>, pozwalać świniom na ich badanie, przy użyciu ryja, </a:t>
            </a:r>
          </a:p>
          <a:p>
            <a:pPr fontAlgn="t"/>
            <a:r>
              <a:rPr lang="pl-PL" sz="2200" b="1" dirty="0"/>
              <a:t>Być zniszczalne</a:t>
            </a:r>
            <a:r>
              <a:rPr lang="pl-PL" sz="2200" dirty="0"/>
              <a:t>, pozwalać świniom dokładnie ocenić dany materiał.</a:t>
            </a:r>
          </a:p>
          <a:p>
            <a:pPr>
              <a:buNone/>
            </a:pPr>
            <a:r>
              <a:rPr lang="en-GB" sz="2000" dirty="0">
                <a:ea typeface="ＭＳ Ｐゴシック" pitchFamily="34" charset="-128"/>
              </a:rPr>
              <a:t>(</a:t>
            </a:r>
            <a:r>
              <a:rPr lang="en-GB" sz="2000" dirty="0" err="1">
                <a:ea typeface="ＭＳ Ｐゴシック" pitchFamily="34" charset="-128"/>
              </a:rPr>
              <a:t>Studnitz</a:t>
            </a:r>
            <a:r>
              <a:rPr lang="en-GB" sz="2000" dirty="0">
                <a:ea typeface="ＭＳ Ｐゴシック" pitchFamily="34" charset="-128"/>
              </a:rPr>
              <a:t> et al., 2007)</a:t>
            </a:r>
            <a:endParaRPr lang="pl-PL"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Wykusz">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1496</TotalTime>
  <Words>2966</Words>
  <Application>Microsoft Office PowerPoint</Application>
  <PresentationFormat>Pokaz na ekranie (4:3)</PresentationFormat>
  <Paragraphs>313</Paragraphs>
  <Slides>34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34</vt:i4>
      </vt:variant>
    </vt:vector>
  </HeadingPairs>
  <TitlesOfParts>
    <vt:vector size="40" baseType="lpstr">
      <vt:lpstr>Arial</vt:lpstr>
      <vt:lpstr>Century Schoolbook</vt:lpstr>
      <vt:lpstr>Lucida Sans</vt:lpstr>
      <vt:lpstr>Wingdings</vt:lpstr>
      <vt:lpstr>Wingdings 2</vt:lpstr>
      <vt:lpstr>Wykusz</vt:lpstr>
      <vt:lpstr>Wzbogacanie środowiska w utrzymaniu świń oraz problem obcinania ogonów </vt:lpstr>
      <vt:lpstr>Prezentacja programu PowerPoint</vt:lpstr>
      <vt:lpstr>   Dyrektywa Rady 2008/120/EC Paragraf 4 Załącznika I – materiał manipulacyjny</vt:lpstr>
      <vt:lpstr>Prezentacja programu PowerPoint</vt:lpstr>
      <vt:lpstr>Prezentacja programu PowerPoint</vt:lpstr>
      <vt:lpstr>Zachowanie dotyczące żerowania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Zakaz rutynowego obcinania ogonów</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Hoffman</dc:creator>
  <cp:lastModifiedBy>Weronika Czajkowska</cp:lastModifiedBy>
  <cp:revision>8</cp:revision>
  <dcterms:created xsi:type="dcterms:W3CDTF">2014-07-10T09:06:47Z</dcterms:created>
  <dcterms:modified xsi:type="dcterms:W3CDTF">2024-01-04T07:36:41Z</dcterms:modified>
</cp:coreProperties>
</file>